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61" r:id="rId2"/>
    <p:sldId id="314" r:id="rId3"/>
    <p:sldId id="306" r:id="rId4"/>
    <p:sldId id="330" r:id="rId5"/>
    <p:sldId id="331" r:id="rId6"/>
    <p:sldId id="333" r:id="rId7"/>
    <p:sldId id="334" r:id="rId8"/>
    <p:sldId id="335" r:id="rId9"/>
    <p:sldId id="336" r:id="rId10"/>
    <p:sldId id="337" r:id="rId11"/>
    <p:sldId id="338" r:id="rId12"/>
    <p:sldId id="339" r:id="rId13"/>
    <p:sldId id="340" r:id="rId14"/>
    <p:sldId id="341" r:id="rId15"/>
    <p:sldId id="342" r:id="rId16"/>
    <p:sldId id="343" r:id="rId17"/>
    <p:sldId id="344" r:id="rId18"/>
    <p:sldId id="345" r:id="rId19"/>
    <p:sldId id="346" r:id="rId20"/>
    <p:sldId id="347" r:id="rId21"/>
    <p:sldId id="348" r:id="rId22"/>
    <p:sldId id="349" r:id="rId23"/>
    <p:sldId id="350" r:id="rId24"/>
    <p:sldId id="351" r:id="rId25"/>
    <p:sldId id="352" r:id="rId26"/>
    <p:sldId id="353" r:id="rId27"/>
    <p:sldId id="354" r:id="rId28"/>
    <p:sldId id="355" r:id="rId29"/>
    <p:sldId id="356" r:id="rId30"/>
    <p:sldId id="357" r:id="rId31"/>
    <p:sldId id="358" r:id="rId32"/>
    <p:sldId id="359" r:id="rId33"/>
    <p:sldId id="360" r:id="rId34"/>
    <p:sldId id="361" r:id="rId35"/>
    <p:sldId id="362" r:id="rId36"/>
    <p:sldId id="363" r:id="rId37"/>
    <p:sldId id="364" r:id="rId38"/>
    <p:sldId id="365" r:id="rId39"/>
    <p:sldId id="366" r:id="rId40"/>
    <p:sldId id="367" r:id="rId41"/>
    <p:sldId id="368" r:id="rId42"/>
    <p:sldId id="329" r:id="rId43"/>
    <p:sldId id="32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gita sadavare" initials="ys" lastIdx="1" clrIdx="0">
    <p:extLst>
      <p:ext uri="{19B8F6BF-5375-455C-9EA6-DF929625EA0E}">
        <p15:presenceInfo xmlns:p15="http://schemas.microsoft.com/office/powerpoint/2012/main" userId="8a3b0498bf356a9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3" autoAdjust="0"/>
    <p:restoredTop sz="94660"/>
  </p:normalViewPr>
  <p:slideViewPr>
    <p:cSldViewPr snapToGrid="0">
      <p:cViewPr varScale="1">
        <p:scale>
          <a:sx n="74" d="100"/>
          <a:sy n="74" d="100"/>
        </p:scale>
        <p:origin x="45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678160-FAE0-4211-9AEC-265C81A01B5F}" type="datetimeFigureOut">
              <a:rPr lang="en-IN" smtClean="0"/>
              <a:t>15-06-2021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942B0E-9637-427E-8A1D-BE9EF19B8442}" type="slidenum">
              <a:rPr lang="en-IN" smtClean="0"/>
              <a:t>‹#›</a:t>
            </a:fld>
            <a:endParaRPr lang="en-IN"/>
          </a:p>
        </p:txBody>
      </p:sp>
    </p:spTree>
    <p:extLst>
      <p:ext uri="{BB962C8B-B14F-4D97-AF65-F5344CB8AC3E}">
        <p14:creationId xmlns:p14="http://schemas.microsoft.com/office/powerpoint/2010/main" val="2439973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0031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95159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1767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765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49132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9997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6/15/2021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4951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6/15/2021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78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77699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16841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95465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51631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23359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16927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09088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6/15/2021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43844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6/15/2021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72803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6/15/2021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38188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48456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6/15/2021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29499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mailto:ashokskarad@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3" name="Google Shape;103;p13"/>
          <p:cNvSpPr/>
          <p:nvPr/>
        </p:nvSpPr>
        <p:spPr>
          <a:xfrm>
            <a:off x="4081670" y="4958245"/>
            <a:ext cx="8110330" cy="152005"/>
          </a:xfrm>
          <a:prstGeom prst="rect">
            <a:avLst/>
          </a:prstGeom>
          <a:solidFill>
            <a:schemeClr val="accent2">
              <a:lumMod val="75000"/>
            </a:schemeClr>
          </a:solidFill>
          <a:ln w="25400" cap="flat" cmpd="sng">
            <a:solidFill>
              <a:srgbClr val="28697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0000"/>
              </a:solidFill>
              <a:effectLst/>
              <a:uLnTx/>
              <a:uFillTx/>
              <a:latin typeface="Cabin"/>
              <a:ea typeface="Cabin"/>
              <a:cs typeface="Cabin"/>
              <a:sym typeface="Cabin"/>
            </a:endParaRPr>
          </a:p>
        </p:txBody>
      </p:sp>
      <p:pic>
        <p:nvPicPr>
          <p:cNvPr id="7" name="Picture 6">
            <a:extLst>
              <a:ext uri="{FF2B5EF4-FFF2-40B4-BE49-F238E27FC236}">
                <a16:creationId xmlns:a16="http://schemas.microsoft.com/office/drawing/2014/main" id="{B3AE8EFE-10BD-45F4-8610-F8F26134E8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2592" y="5066544"/>
            <a:ext cx="1698870" cy="17016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Google Shape;101;p13">
            <a:extLst>
              <a:ext uri="{FF2B5EF4-FFF2-40B4-BE49-F238E27FC236}">
                <a16:creationId xmlns:a16="http://schemas.microsoft.com/office/drawing/2014/main" id="{16C3811F-5AC6-4755-AE8F-F591DC0D4F9B}"/>
              </a:ext>
            </a:extLst>
          </p:cNvPr>
          <p:cNvSpPr txBox="1">
            <a:spLocks/>
          </p:cNvSpPr>
          <p:nvPr/>
        </p:nvSpPr>
        <p:spPr>
          <a:xfrm>
            <a:off x="0" y="1992494"/>
            <a:ext cx="12192000" cy="912632"/>
          </a:xfrm>
          <a:prstGeom prst="rect">
            <a:avLst/>
          </a:prstGeom>
          <a:solidFill>
            <a:schemeClr val="accent2">
              <a:lumMod val="40000"/>
              <a:lumOff val="60000"/>
            </a:schemeClr>
          </a:solid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buClr>
                <a:srgbClr val="296C7D"/>
              </a:buClr>
              <a:buSzPts val="4400"/>
            </a:pPr>
            <a:r>
              <a:rPr lang="en-US" sz="2400" b="1" dirty="0">
                <a:solidFill>
                  <a:srgbClr val="002060"/>
                </a:solidFill>
                <a:latin typeface="Arial Black" panose="020B0A04020102020204" pitchFamily="34" charset="0"/>
                <a:ea typeface="Cabin"/>
                <a:cs typeface="Cabin"/>
                <a:sym typeface="Cabin"/>
              </a:rPr>
              <a:t>BCA Part-1 SEM-II Subject: Operating System</a:t>
            </a:r>
          </a:p>
        </p:txBody>
      </p:sp>
      <p:sp>
        <p:nvSpPr>
          <p:cNvPr id="11" name="Google Shape;101;p13">
            <a:extLst>
              <a:ext uri="{FF2B5EF4-FFF2-40B4-BE49-F238E27FC236}">
                <a16:creationId xmlns:a16="http://schemas.microsoft.com/office/drawing/2014/main" id="{7EBAF0DF-2EB2-4514-8A28-7983EC9ADA2C}"/>
              </a:ext>
            </a:extLst>
          </p:cNvPr>
          <p:cNvSpPr txBox="1">
            <a:spLocks/>
          </p:cNvSpPr>
          <p:nvPr/>
        </p:nvSpPr>
        <p:spPr>
          <a:xfrm>
            <a:off x="0" y="2855623"/>
            <a:ext cx="12192000" cy="456316"/>
          </a:xfrm>
          <a:prstGeom prst="rect">
            <a:avLst/>
          </a:prstGeom>
          <a:solidFill>
            <a:srgbClr val="C00000"/>
          </a:solidFill>
          <a:ln>
            <a:noFill/>
          </a:ln>
        </p:spPr>
        <p:txBody>
          <a:bodyPr spcFirstLastPara="1" vert="horz" wrap="square" lIns="91425" tIns="45700" rIns="91425" bIns="45700" rtlCol="0" anchor="ctr" anchorCtr="0">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buClr>
                <a:srgbClr val="296C7D"/>
              </a:buClr>
              <a:buSzPts val="4400"/>
            </a:pPr>
            <a:r>
              <a:rPr lang="en-US" sz="2400" b="1" dirty="0">
                <a:solidFill>
                  <a:schemeClr val="tx1"/>
                </a:solidFill>
                <a:latin typeface="Arial Black" panose="020B0A04020102020204" pitchFamily="34" charset="0"/>
                <a:ea typeface="Cabin"/>
                <a:cs typeface="Cabin"/>
                <a:sym typeface="Cabin"/>
              </a:rPr>
              <a:t>Unit-1: </a:t>
            </a:r>
            <a:r>
              <a:rPr lang="en-IN" sz="2400" b="1" dirty="0">
                <a:solidFill>
                  <a:schemeClr val="tx1"/>
                </a:solidFill>
                <a:latin typeface="Arial Black" panose="020B0A04020102020204" pitchFamily="34" charset="0"/>
              </a:rPr>
              <a:t>Introduction of </a:t>
            </a:r>
            <a:r>
              <a:rPr lang="en-IN" sz="2400" b="1">
                <a:solidFill>
                  <a:schemeClr val="tx1"/>
                </a:solidFill>
                <a:latin typeface="Arial Black" panose="020B0A04020102020204" pitchFamily="34" charset="0"/>
              </a:rPr>
              <a:t>Operating System</a:t>
            </a:r>
            <a:endParaRPr lang="en-US" sz="2400" b="1" dirty="0">
              <a:solidFill>
                <a:schemeClr val="tx1"/>
              </a:solidFill>
              <a:latin typeface="Arial Black" panose="020B0A04020102020204" pitchFamily="34" charset="0"/>
            </a:endParaRPr>
          </a:p>
        </p:txBody>
      </p:sp>
      <p:sp>
        <p:nvSpPr>
          <p:cNvPr id="9" name="Google Shape;102;p13">
            <a:extLst>
              <a:ext uri="{FF2B5EF4-FFF2-40B4-BE49-F238E27FC236}">
                <a16:creationId xmlns:a16="http://schemas.microsoft.com/office/drawing/2014/main" id="{C60D735C-B831-4D53-A6E4-72454DCC21C6}"/>
              </a:ext>
            </a:extLst>
          </p:cNvPr>
          <p:cNvSpPr txBox="1">
            <a:spLocks/>
          </p:cNvSpPr>
          <p:nvPr/>
        </p:nvSpPr>
        <p:spPr>
          <a:xfrm>
            <a:off x="4081463" y="5300663"/>
            <a:ext cx="8110537" cy="1416050"/>
          </a:xfrm>
          <a:prstGeom prst="rect">
            <a:avLst/>
          </a:prstGeom>
          <a:noFill/>
          <a:ln>
            <a:noFill/>
          </a:ln>
        </p:spPr>
        <p:txBody>
          <a:bodyPr spcFirstLastPara="1" vert="horz" wrap="square" lIns="91425" tIns="45700" rIns="91425" bIns="45700" rtlCol="0" anchor="t" anchorCtr="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82296" indent="0">
              <a:spcBef>
                <a:spcPts val="0"/>
              </a:spcBef>
              <a:buSzPts val="2240"/>
              <a:buFont typeface="Wingdings 3" charset="2"/>
              <a:buNone/>
            </a:pPr>
            <a:r>
              <a:rPr lang="en-US" sz="2400" b="1" dirty="0">
                <a:solidFill>
                  <a:schemeClr val="accent2">
                    <a:lumMod val="20000"/>
                    <a:lumOff val="80000"/>
                  </a:schemeClr>
                </a:solidFill>
                <a:latin typeface="Bookman Old Style"/>
                <a:ea typeface="Bookman Old Style"/>
                <a:cs typeface="Bookman Old Style"/>
                <a:sym typeface="Bookman Old Style"/>
              </a:rPr>
              <a:t>Prof. Ashok </a:t>
            </a:r>
            <a:r>
              <a:rPr lang="en-US" sz="2400" b="1" dirty="0" err="1">
                <a:solidFill>
                  <a:schemeClr val="accent2">
                    <a:lumMod val="20000"/>
                    <a:lumOff val="80000"/>
                  </a:schemeClr>
                </a:solidFill>
                <a:latin typeface="Bookman Old Style"/>
                <a:ea typeface="Bookman Old Style"/>
                <a:cs typeface="Bookman Old Style"/>
                <a:sym typeface="Bookman Old Style"/>
              </a:rPr>
              <a:t>Sadavare</a:t>
            </a:r>
            <a:r>
              <a:rPr lang="en-US" sz="2400" b="1" dirty="0">
                <a:solidFill>
                  <a:schemeClr val="accent2">
                    <a:lumMod val="20000"/>
                    <a:lumOff val="80000"/>
                  </a:schemeClr>
                </a:solidFill>
                <a:latin typeface="Bookman Old Style"/>
                <a:ea typeface="Bookman Old Style"/>
                <a:cs typeface="Bookman Old Style"/>
                <a:sym typeface="Bookman Old Style"/>
              </a:rPr>
              <a:t> </a:t>
            </a:r>
            <a:r>
              <a:rPr lang="en-US" sz="2800" b="1" baseline="-25000" dirty="0">
                <a:solidFill>
                  <a:schemeClr val="accent2">
                    <a:lumMod val="20000"/>
                    <a:lumOff val="80000"/>
                  </a:schemeClr>
                </a:solidFill>
                <a:latin typeface="Bookman Old Style"/>
                <a:ea typeface="Bookman Old Style"/>
                <a:cs typeface="Bookman Old Style"/>
                <a:sym typeface="Bookman Old Style"/>
              </a:rPr>
              <a:t>(M.C.A., M.Phil., SET)</a:t>
            </a:r>
          </a:p>
          <a:p>
            <a:pPr marL="82296" indent="0">
              <a:spcBef>
                <a:spcPts val="0"/>
              </a:spcBef>
              <a:buSzPts val="2240"/>
              <a:buFont typeface="Wingdings 3" charset="2"/>
              <a:buNone/>
            </a:pPr>
            <a:r>
              <a:rPr lang="en-US" sz="2800" b="1" baseline="-25000" dirty="0">
                <a:solidFill>
                  <a:schemeClr val="accent2">
                    <a:lumMod val="20000"/>
                    <a:lumOff val="80000"/>
                  </a:schemeClr>
                </a:solidFill>
                <a:latin typeface="Bookman Old Style"/>
                <a:sym typeface="Bookman Old Style"/>
              </a:rPr>
              <a:t>E-mail: 	</a:t>
            </a:r>
            <a:r>
              <a:rPr lang="en-US" sz="2800" b="1" baseline="-25000" dirty="0">
                <a:solidFill>
                  <a:srgbClr val="92D050"/>
                </a:solidFill>
                <a:latin typeface="Bookman Old Style"/>
                <a:sym typeface="Bookman Old Style"/>
                <a:hlinkClick r:id="rId4">
                  <a:extLst>
                    <a:ext uri="{A12FA001-AC4F-418D-AE19-62706E023703}">
                      <ahyp:hlinkClr xmlns:ahyp="http://schemas.microsoft.com/office/drawing/2018/hyperlinkcolor" val="tx"/>
                    </a:ext>
                  </a:extLst>
                </a:hlinkClick>
              </a:rPr>
              <a:t>ashokskarad@gmail.com</a:t>
            </a:r>
            <a:endParaRPr lang="en-US" sz="2800" b="1" baseline="-25000" dirty="0">
              <a:solidFill>
                <a:srgbClr val="92D050"/>
              </a:solidFill>
              <a:latin typeface="Bookman Old Style"/>
              <a:sym typeface="Bookman Old Style"/>
            </a:endParaRPr>
          </a:p>
          <a:p>
            <a:pPr marL="82296" indent="0">
              <a:spcBef>
                <a:spcPts val="0"/>
              </a:spcBef>
              <a:buSzPts val="2240"/>
              <a:buFont typeface="Wingdings 3" charset="2"/>
              <a:buNone/>
            </a:pPr>
            <a:r>
              <a:rPr lang="en-US" sz="2800" b="1" baseline="-25000" dirty="0">
                <a:solidFill>
                  <a:schemeClr val="accent2">
                    <a:lumMod val="20000"/>
                    <a:lumOff val="80000"/>
                  </a:schemeClr>
                </a:solidFill>
                <a:latin typeface="Bookman Old Style"/>
                <a:sym typeface="Bookman Old Style"/>
              </a:rPr>
              <a:t>Mob. No.:	</a:t>
            </a:r>
            <a:r>
              <a:rPr lang="en-US" sz="2800" b="1" baseline="-25000" dirty="0">
                <a:solidFill>
                  <a:srgbClr val="92D050"/>
                </a:solidFill>
                <a:latin typeface="Bookman Old Style"/>
                <a:sym typeface="Bookman Old Style"/>
              </a:rPr>
              <a:t>9860078870</a:t>
            </a:r>
            <a:endParaRPr lang="en-US" sz="2800" dirty="0">
              <a:solidFill>
                <a:srgbClr val="92D050"/>
              </a:solidFill>
            </a:endParaRPr>
          </a:p>
        </p:txBody>
      </p:sp>
    </p:spTree>
    <p:extLst>
      <p:ext uri="{BB962C8B-B14F-4D97-AF65-F5344CB8AC3E}">
        <p14:creationId xmlns:p14="http://schemas.microsoft.com/office/powerpoint/2010/main" val="2434764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052E7D-9FFA-41C8-8A25-6F474AFE6F77}"/>
              </a:ext>
            </a:extLst>
          </p:cNvPr>
          <p:cNvSpPr>
            <a:spLocks noGrp="1"/>
          </p:cNvSpPr>
          <p:nvPr>
            <p:ph type="body" sz="half" idx="2"/>
          </p:nvPr>
        </p:nvSpPr>
        <p:spPr>
          <a:xfrm>
            <a:off x="14067" y="520505"/>
            <a:ext cx="12177931" cy="6048993"/>
          </a:xfrm>
        </p:spPr>
        <p:txBody>
          <a:bodyPr>
            <a:normAutofit/>
          </a:bodyPr>
          <a:lstStyle/>
          <a:p>
            <a:pPr marL="360363" lvl="0">
              <a:buFont typeface="Wingdings" panose="05000000000000000000" pitchFamily="2" charset="2"/>
              <a:buChar char="Ø"/>
            </a:pPr>
            <a:endParaRPr lang="en-US" b="1" dirty="0"/>
          </a:p>
          <a:p>
            <a:pPr>
              <a:buFont typeface="Wingdings" panose="05000000000000000000" pitchFamily="2" charset="2"/>
              <a:buChar char="Ø"/>
            </a:pPr>
            <a:r>
              <a:rPr lang="en-US" b="1" dirty="0">
                <a:solidFill>
                  <a:srgbClr val="FFFF00"/>
                </a:solidFill>
              </a:rPr>
              <a:t>Other Important Activities</a:t>
            </a:r>
          </a:p>
          <a:p>
            <a:r>
              <a:rPr lang="en-US" dirty="0"/>
              <a:t>Following are some of the important activities that an Operating System performs −</a:t>
            </a:r>
          </a:p>
          <a:p>
            <a:pPr>
              <a:buFont typeface="Wingdings" panose="05000000000000000000" pitchFamily="2" charset="2"/>
              <a:buChar char="§"/>
            </a:pPr>
            <a:r>
              <a:rPr lang="en-US" b="1" dirty="0"/>
              <a:t>Security</a:t>
            </a:r>
            <a:r>
              <a:rPr lang="en-US" dirty="0"/>
              <a:t> − By means of password and similar other techniques, it prevents unauthorized access to programs and data.</a:t>
            </a:r>
          </a:p>
          <a:p>
            <a:pPr>
              <a:buFont typeface="Wingdings" panose="05000000000000000000" pitchFamily="2" charset="2"/>
              <a:buChar char="§"/>
            </a:pPr>
            <a:r>
              <a:rPr lang="en-US" b="1" dirty="0"/>
              <a:t>Control over system performance</a:t>
            </a:r>
            <a:r>
              <a:rPr lang="en-US" dirty="0"/>
              <a:t> − Recording delays between request for a service and response from the system.</a:t>
            </a:r>
          </a:p>
          <a:p>
            <a:pPr>
              <a:buFont typeface="Wingdings" panose="05000000000000000000" pitchFamily="2" charset="2"/>
              <a:buChar char="§"/>
            </a:pPr>
            <a:r>
              <a:rPr lang="en-US" b="1" dirty="0"/>
              <a:t>Job accounting</a:t>
            </a:r>
            <a:r>
              <a:rPr lang="en-US" dirty="0"/>
              <a:t> − Keeping track of time and resources used by various jobs and users.</a:t>
            </a:r>
          </a:p>
          <a:p>
            <a:pPr>
              <a:buFont typeface="Wingdings" panose="05000000000000000000" pitchFamily="2" charset="2"/>
              <a:buChar char="§"/>
            </a:pPr>
            <a:r>
              <a:rPr lang="en-US" b="1" dirty="0"/>
              <a:t>Error detecting aids</a:t>
            </a:r>
            <a:r>
              <a:rPr lang="en-US" dirty="0"/>
              <a:t> − Production of dumps, traces, error messages, and other debugging and error detecting aids.</a:t>
            </a:r>
          </a:p>
          <a:p>
            <a:pPr>
              <a:buFont typeface="Wingdings" panose="05000000000000000000" pitchFamily="2" charset="2"/>
              <a:buChar char="§"/>
            </a:pPr>
            <a:r>
              <a:rPr lang="en-US" b="1" dirty="0"/>
              <a:t>Coordination between other </a:t>
            </a:r>
            <a:r>
              <a:rPr lang="en-US" b="1" dirty="0" err="1"/>
              <a:t>softwares</a:t>
            </a:r>
            <a:r>
              <a:rPr lang="en-US" b="1" dirty="0"/>
              <a:t> and users</a:t>
            </a:r>
            <a:r>
              <a:rPr lang="en-US" dirty="0"/>
              <a:t> − Coordination and assignment of compilers, interpreters, assemblers and other software to the various users of the computer systems.</a:t>
            </a:r>
          </a:p>
          <a:p>
            <a:pPr>
              <a:buFont typeface="Wingdings" panose="05000000000000000000" pitchFamily="2" charset="2"/>
              <a:buChar char="Ø"/>
            </a:pPr>
            <a:endParaRPr lang="en-US" dirty="0"/>
          </a:p>
        </p:txBody>
      </p:sp>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r>
              <a:rPr lang="en-IN" sz="2800" b="1" dirty="0">
                <a:solidFill>
                  <a:srgbClr val="54849A">
                    <a:lumMod val="50000"/>
                  </a:srgbClr>
                </a:solidFill>
                <a:latin typeface="Cabin"/>
              </a:rPr>
              <a:t>3. Functions of O.S.</a:t>
            </a:r>
          </a:p>
        </p:txBody>
      </p:sp>
    </p:spTree>
    <p:extLst>
      <p:ext uri="{BB962C8B-B14F-4D97-AF65-F5344CB8AC3E}">
        <p14:creationId xmlns:p14="http://schemas.microsoft.com/office/powerpoint/2010/main" val="17101671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fade">
                                      <p:cBhvr>
                                        <p:cTn id="3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052E7D-9FFA-41C8-8A25-6F474AFE6F77}"/>
              </a:ext>
            </a:extLst>
          </p:cNvPr>
          <p:cNvSpPr>
            <a:spLocks noGrp="1"/>
          </p:cNvSpPr>
          <p:nvPr>
            <p:ph type="body" sz="half" idx="2"/>
          </p:nvPr>
        </p:nvSpPr>
        <p:spPr>
          <a:xfrm>
            <a:off x="14067" y="520505"/>
            <a:ext cx="12177931" cy="6048993"/>
          </a:xfrm>
        </p:spPr>
        <p:txBody>
          <a:bodyPr>
            <a:normAutofit/>
          </a:bodyPr>
          <a:lstStyle/>
          <a:p>
            <a:pPr marL="360363" lvl="0">
              <a:buFont typeface="Wingdings" panose="05000000000000000000" pitchFamily="2" charset="2"/>
              <a:buChar char="Ø"/>
            </a:pPr>
            <a:endParaRPr lang="en-US" b="1" dirty="0"/>
          </a:p>
          <a:p>
            <a:pPr>
              <a:buFont typeface="Wingdings" panose="05000000000000000000" pitchFamily="2" charset="2"/>
              <a:buChar char="Ø"/>
            </a:pPr>
            <a:endParaRPr lang="en-US" dirty="0"/>
          </a:p>
        </p:txBody>
      </p:sp>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r>
              <a:rPr lang="en-IN" sz="2800" b="1" dirty="0">
                <a:solidFill>
                  <a:srgbClr val="54849A">
                    <a:lumMod val="50000"/>
                  </a:srgbClr>
                </a:solidFill>
                <a:latin typeface="Cabin"/>
              </a:rPr>
              <a:t>4. Generation of O.S.</a:t>
            </a:r>
          </a:p>
        </p:txBody>
      </p:sp>
      <p:pic>
        <p:nvPicPr>
          <p:cNvPr id="2050" name="Picture 2" descr="OS">
            <a:extLst>
              <a:ext uri="{FF2B5EF4-FFF2-40B4-BE49-F238E27FC236}">
                <a16:creationId xmlns:a16="http://schemas.microsoft.com/office/drawing/2014/main" id="{A90F0183-1B4F-4092-944B-49964B90BD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599" r="28921" b="-94"/>
          <a:stretch/>
        </p:blipFill>
        <p:spPr bwMode="auto">
          <a:xfrm>
            <a:off x="2884867" y="541090"/>
            <a:ext cx="6104586" cy="603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6333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052E7D-9FFA-41C8-8A25-6F474AFE6F77}"/>
              </a:ext>
            </a:extLst>
          </p:cNvPr>
          <p:cNvSpPr>
            <a:spLocks noGrp="1"/>
          </p:cNvSpPr>
          <p:nvPr>
            <p:ph type="body" sz="half" idx="2"/>
          </p:nvPr>
        </p:nvSpPr>
        <p:spPr>
          <a:xfrm>
            <a:off x="14067" y="520505"/>
            <a:ext cx="12177931" cy="6048993"/>
          </a:xfrm>
        </p:spPr>
        <p:txBody>
          <a:bodyPr>
            <a:normAutofit/>
          </a:bodyPr>
          <a:lstStyle/>
          <a:p>
            <a:pPr marL="360363" lvl="0">
              <a:buFont typeface="Wingdings" panose="05000000000000000000" pitchFamily="2" charset="2"/>
              <a:buChar char="Ø"/>
            </a:pPr>
            <a:endParaRPr lang="en-US" b="1" dirty="0"/>
          </a:p>
          <a:p>
            <a:pPr>
              <a:buFont typeface="Wingdings" panose="05000000000000000000" pitchFamily="2" charset="2"/>
              <a:buChar char="Ø"/>
            </a:pPr>
            <a:r>
              <a:rPr lang="en-US" b="1" dirty="0">
                <a:solidFill>
                  <a:srgbClr val="FFFF00"/>
                </a:solidFill>
              </a:rPr>
              <a:t>The First Generation ( 1945 - 1955 ): Vacuum Tubes and Plugboards</a:t>
            </a:r>
          </a:p>
          <a:p>
            <a:pPr>
              <a:buFont typeface="Wingdings" panose="05000000000000000000" pitchFamily="2" charset="2"/>
              <a:buChar char="§"/>
            </a:pPr>
            <a:r>
              <a:rPr lang="en-US" dirty="0"/>
              <a:t>Digital computers were not constructed until the second world war. Calculating engines with mechanical relays were built at that time. However, the mechanical relays were very slow and were later replaced with vacuum tubes. These machines were enormous but were still very slow.</a:t>
            </a:r>
          </a:p>
          <a:p>
            <a:pPr>
              <a:buFont typeface="Wingdings" panose="05000000000000000000" pitchFamily="2" charset="2"/>
              <a:buChar char="§"/>
            </a:pPr>
            <a:r>
              <a:rPr lang="en-US" dirty="0"/>
              <a:t>These early computers were designed, built and maintained by a single group of people. Programming languages were unknown and there were no operating systems so all the programming was done in machine language. All the problems were simple numerical calculations.</a:t>
            </a:r>
          </a:p>
          <a:p>
            <a:pPr>
              <a:buFont typeface="Wingdings" panose="05000000000000000000" pitchFamily="2" charset="2"/>
              <a:buChar char="§"/>
            </a:pPr>
            <a:r>
              <a:rPr lang="en-US" dirty="0"/>
              <a:t>By the 1950’s punch cards were introduced and this improved the computer system. Instead of using plugboards, programs were written on cards and read into the system.</a:t>
            </a:r>
          </a:p>
          <a:p>
            <a:pPr>
              <a:buFont typeface="Wingdings" panose="05000000000000000000" pitchFamily="2" charset="2"/>
              <a:buChar char="Ø"/>
            </a:pPr>
            <a:endParaRPr lang="en-US" dirty="0"/>
          </a:p>
        </p:txBody>
      </p:sp>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r>
              <a:rPr lang="en-IN" sz="2800" b="1" dirty="0">
                <a:solidFill>
                  <a:srgbClr val="54849A">
                    <a:lumMod val="50000"/>
                  </a:srgbClr>
                </a:solidFill>
                <a:latin typeface="Cabin"/>
              </a:rPr>
              <a:t>4. Generation of O.S.</a:t>
            </a:r>
          </a:p>
        </p:txBody>
      </p:sp>
    </p:spTree>
    <p:extLst>
      <p:ext uri="{BB962C8B-B14F-4D97-AF65-F5344CB8AC3E}">
        <p14:creationId xmlns:p14="http://schemas.microsoft.com/office/powerpoint/2010/main" val="25457912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052E7D-9FFA-41C8-8A25-6F474AFE6F77}"/>
              </a:ext>
            </a:extLst>
          </p:cNvPr>
          <p:cNvSpPr>
            <a:spLocks noGrp="1"/>
          </p:cNvSpPr>
          <p:nvPr>
            <p:ph type="body" sz="half" idx="2"/>
          </p:nvPr>
        </p:nvSpPr>
        <p:spPr>
          <a:xfrm>
            <a:off x="14067" y="520505"/>
            <a:ext cx="12177931" cy="6048993"/>
          </a:xfrm>
        </p:spPr>
        <p:txBody>
          <a:bodyPr>
            <a:normAutofit/>
          </a:bodyPr>
          <a:lstStyle/>
          <a:p>
            <a:pPr marL="360363" lvl="0">
              <a:buFont typeface="Wingdings" panose="05000000000000000000" pitchFamily="2" charset="2"/>
              <a:buChar char="Ø"/>
            </a:pPr>
            <a:endParaRPr lang="en-US" b="1" dirty="0"/>
          </a:p>
          <a:p>
            <a:pPr>
              <a:buFont typeface="Wingdings" panose="05000000000000000000" pitchFamily="2" charset="2"/>
              <a:buChar char="Ø"/>
            </a:pPr>
            <a:r>
              <a:rPr lang="en-US" b="1" dirty="0">
                <a:solidFill>
                  <a:srgbClr val="FFFF00"/>
                </a:solidFill>
              </a:rPr>
              <a:t>The Second Generation ( 1955 - 1965 ): Transistors and Batch Systems</a:t>
            </a:r>
          </a:p>
          <a:p>
            <a:pPr>
              <a:buFont typeface="Wingdings" panose="05000000000000000000" pitchFamily="2" charset="2"/>
              <a:buChar char="§"/>
            </a:pPr>
            <a:r>
              <a:rPr lang="en-US" dirty="0"/>
              <a:t>Transistors led to the development of the computer systems that could be manufactured and sold to paying customers. These machines were known as mainframes and were locked in air-conditioned computer rooms with staff to operate them.</a:t>
            </a:r>
          </a:p>
          <a:p>
            <a:pPr>
              <a:buFont typeface="Wingdings" panose="05000000000000000000" pitchFamily="2" charset="2"/>
              <a:buChar char="§"/>
            </a:pPr>
            <a:r>
              <a:rPr lang="en-US" dirty="0"/>
              <a:t>The Batch System was introduced to reduce the wasted time in the computer. A tray full of jobs was collected in the input room and read into the magnetic tape. After that, the tape was rewound and mounted on a tape drive. Then the batch operating system was loaded in which read the first job from the tape and ran it. The output was written on the second tape. After the whole batch was done, the input and output tapes were removed and the output tape was printed.</a:t>
            </a:r>
          </a:p>
          <a:p>
            <a:pPr>
              <a:buFont typeface="Wingdings" panose="05000000000000000000" pitchFamily="2" charset="2"/>
              <a:buChar char="Ø"/>
            </a:pPr>
            <a:endParaRPr lang="en-US" dirty="0"/>
          </a:p>
        </p:txBody>
      </p:sp>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r>
              <a:rPr lang="en-IN" sz="2800" b="1" dirty="0">
                <a:solidFill>
                  <a:srgbClr val="54849A">
                    <a:lumMod val="50000"/>
                  </a:srgbClr>
                </a:solidFill>
                <a:latin typeface="Cabin"/>
              </a:rPr>
              <a:t>4. Generation of O.S.</a:t>
            </a:r>
          </a:p>
        </p:txBody>
      </p:sp>
    </p:spTree>
    <p:extLst>
      <p:ext uri="{BB962C8B-B14F-4D97-AF65-F5344CB8AC3E}">
        <p14:creationId xmlns:p14="http://schemas.microsoft.com/office/powerpoint/2010/main" val="860834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052E7D-9FFA-41C8-8A25-6F474AFE6F77}"/>
              </a:ext>
            </a:extLst>
          </p:cNvPr>
          <p:cNvSpPr>
            <a:spLocks noGrp="1"/>
          </p:cNvSpPr>
          <p:nvPr>
            <p:ph type="body" sz="half" idx="2"/>
          </p:nvPr>
        </p:nvSpPr>
        <p:spPr>
          <a:xfrm>
            <a:off x="14067" y="520505"/>
            <a:ext cx="12177931" cy="6048993"/>
          </a:xfrm>
        </p:spPr>
        <p:txBody>
          <a:bodyPr>
            <a:normAutofit/>
          </a:bodyPr>
          <a:lstStyle/>
          <a:p>
            <a:pPr marL="360363" lvl="0">
              <a:buFont typeface="Wingdings" panose="05000000000000000000" pitchFamily="2" charset="2"/>
              <a:buChar char="Ø"/>
            </a:pPr>
            <a:endParaRPr lang="en-US" b="1" dirty="0"/>
          </a:p>
          <a:p>
            <a:pPr>
              <a:buFont typeface="Wingdings" panose="05000000000000000000" pitchFamily="2" charset="2"/>
              <a:buChar char="Ø"/>
            </a:pPr>
            <a:r>
              <a:rPr lang="en-US" b="1" dirty="0">
                <a:solidFill>
                  <a:srgbClr val="FFFF00"/>
                </a:solidFill>
              </a:rPr>
              <a:t>The Third Generation ( 1965 - 1980 ): Integrated Circuits and Multiprogramming</a:t>
            </a:r>
          </a:p>
          <a:p>
            <a:pPr>
              <a:buFont typeface="Wingdings" panose="05000000000000000000" pitchFamily="2" charset="2"/>
              <a:buChar char="§"/>
            </a:pPr>
            <a:r>
              <a:rPr lang="en-US" dirty="0"/>
              <a:t>Until the 1960’s, there were two types of computer systems </a:t>
            </a:r>
            <a:r>
              <a:rPr lang="en-US" dirty="0" err="1"/>
              <a:t>i.e</a:t>
            </a:r>
            <a:r>
              <a:rPr lang="en-US" dirty="0"/>
              <a:t> the scientific and the commercial computers. These were combined by IBM in the System/360. This used integrated circuits and provided a major price and performance advantage over the second generation systems.</a:t>
            </a:r>
          </a:p>
          <a:p>
            <a:pPr>
              <a:buFont typeface="Wingdings" panose="05000000000000000000" pitchFamily="2" charset="2"/>
              <a:buChar char="§"/>
            </a:pPr>
            <a:r>
              <a:rPr lang="en-US" dirty="0"/>
              <a:t>The third generation operating systems also introduced multiprogramming. This meant that the processor was not idle while a job was completing its I/O operation. Another job was scheduled on the processor so that its time would not be wasted.</a:t>
            </a:r>
          </a:p>
          <a:p>
            <a:pPr>
              <a:buFont typeface="Wingdings" panose="05000000000000000000" pitchFamily="2" charset="2"/>
              <a:buChar char="Ø"/>
            </a:pPr>
            <a:endParaRPr lang="en-US" dirty="0"/>
          </a:p>
        </p:txBody>
      </p:sp>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r>
              <a:rPr lang="en-IN" sz="2800" b="1" dirty="0">
                <a:solidFill>
                  <a:srgbClr val="54849A">
                    <a:lumMod val="50000"/>
                  </a:srgbClr>
                </a:solidFill>
                <a:latin typeface="Cabin"/>
              </a:rPr>
              <a:t>4. Generation of O.S.</a:t>
            </a:r>
          </a:p>
        </p:txBody>
      </p:sp>
    </p:spTree>
    <p:extLst>
      <p:ext uri="{BB962C8B-B14F-4D97-AF65-F5344CB8AC3E}">
        <p14:creationId xmlns:p14="http://schemas.microsoft.com/office/powerpoint/2010/main" val="9852571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052E7D-9FFA-41C8-8A25-6F474AFE6F77}"/>
              </a:ext>
            </a:extLst>
          </p:cNvPr>
          <p:cNvSpPr>
            <a:spLocks noGrp="1"/>
          </p:cNvSpPr>
          <p:nvPr>
            <p:ph type="body" sz="half" idx="2"/>
          </p:nvPr>
        </p:nvSpPr>
        <p:spPr>
          <a:xfrm>
            <a:off x="14067" y="520505"/>
            <a:ext cx="12177931" cy="6048993"/>
          </a:xfrm>
        </p:spPr>
        <p:txBody>
          <a:bodyPr>
            <a:normAutofit/>
          </a:bodyPr>
          <a:lstStyle/>
          <a:p>
            <a:pPr marL="360363" lvl="0">
              <a:buFont typeface="Wingdings" panose="05000000000000000000" pitchFamily="2" charset="2"/>
              <a:buChar char="Ø"/>
            </a:pPr>
            <a:endParaRPr lang="en-US" b="1" dirty="0"/>
          </a:p>
          <a:p>
            <a:pPr>
              <a:buFont typeface="Wingdings" panose="05000000000000000000" pitchFamily="2" charset="2"/>
              <a:buChar char="Ø"/>
            </a:pPr>
            <a:r>
              <a:rPr lang="en-US" b="1" dirty="0">
                <a:solidFill>
                  <a:srgbClr val="FFFF00"/>
                </a:solidFill>
              </a:rPr>
              <a:t>The Fourth Generation ( 1980 - Present ): Personal Computers</a:t>
            </a:r>
          </a:p>
          <a:p>
            <a:pPr>
              <a:buFont typeface="Wingdings" panose="05000000000000000000" pitchFamily="2" charset="2"/>
              <a:buChar char="§"/>
            </a:pPr>
            <a:r>
              <a:rPr lang="en-US" dirty="0"/>
              <a:t>Personal Computers were easy to create with the development of large-scale integrated circuits. These were chips containing thousands of transistors on a square centimeter of silicon. Because of these, microcomputers were much cheaper than minicomputers and that made it possible for a single individual to own one of them.</a:t>
            </a:r>
          </a:p>
          <a:p>
            <a:pPr>
              <a:buFont typeface="Wingdings" panose="05000000000000000000" pitchFamily="2" charset="2"/>
              <a:buChar char="§"/>
            </a:pPr>
            <a:r>
              <a:rPr lang="en-US" dirty="0"/>
              <a:t>The advent of personal computers also led to the growth of networks. This created network operating systems and distributed operating systems. The users were aware of a network while using a network operating system and could log in to remote machines and copy files from one machine to another.</a:t>
            </a:r>
          </a:p>
          <a:p>
            <a:pPr>
              <a:buFont typeface="Wingdings" panose="05000000000000000000" pitchFamily="2" charset="2"/>
              <a:buChar char="Ø"/>
            </a:pPr>
            <a:endParaRPr lang="en-US" dirty="0"/>
          </a:p>
        </p:txBody>
      </p:sp>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r>
              <a:rPr lang="en-IN" sz="2800" b="1" dirty="0">
                <a:solidFill>
                  <a:srgbClr val="54849A">
                    <a:lumMod val="50000"/>
                  </a:srgbClr>
                </a:solidFill>
                <a:latin typeface="Cabin"/>
              </a:rPr>
              <a:t>4. Generation of O.S.</a:t>
            </a:r>
          </a:p>
        </p:txBody>
      </p:sp>
    </p:spTree>
    <p:extLst>
      <p:ext uri="{BB962C8B-B14F-4D97-AF65-F5344CB8AC3E}">
        <p14:creationId xmlns:p14="http://schemas.microsoft.com/office/powerpoint/2010/main" val="33871994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052E7D-9FFA-41C8-8A25-6F474AFE6F77}"/>
              </a:ext>
            </a:extLst>
          </p:cNvPr>
          <p:cNvSpPr>
            <a:spLocks noGrp="1"/>
          </p:cNvSpPr>
          <p:nvPr>
            <p:ph type="body" sz="half" idx="2"/>
          </p:nvPr>
        </p:nvSpPr>
        <p:spPr>
          <a:xfrm>
            <a:off x="14067" y="520505"/>
            <a:ext cx="12177931" cy="6048993"/>
          </a:xfrm>
        </p:spPr>
        <p:txBody>
          <a:bodyPr>
            <a:normAutofit/>
          </a:bodyPr>
          <a:lstStyle/>
          <a:p>
            <a:pPr marL="360363" lvl="0">
              <a:buFont typeface="Wingdings" panose="05000000000000000000" pitchFamily="2" charset="2"/>
              <a:buChar char="Ø"/>
            </a:pPr>
            <a:endParaRPr lang="en-US" b="1" dirty="0"/>
          </a:p>
          <a:p>
            <a:pPr>
              <a:buFont typeface="Wingdings" panose="05000000000000000000" pitchFamily="2" charset="2"/>
              <a:buChar char="Ø"/>
            </a:pPr>
            <a:r>
              <a:rPr lang="en-IN" dirty="0"/>
              <a:t>Batch Operating System </a:t>
            </a:r>
          </a:p>
          <a:p>
            <a:pPr>
              <a:buFont typeface="Wingdings" panose="05000000000000000000" pitchFamily="2" charset="2"/>
              <a:buChar char="Ø"/>
            </a:pPr>
            <a:r>
              <a:rPr lang="en-IN" dirty="0"/>
              <a:t>Time-Sharing Operating System </a:t>
            </a:r>
          </a:p>
          <a:p>
            <a:pPr>
              <a:buFont typeface="Wingdings" panose="05000000000000000000" pitchFamily="2" charset="2"/>
              <a:buChar char="Ø"/>
            </a:pPr>
            <a:r>
              <a:rPr lang="en-IN" dirty="0"/>
              <a:t>Distributed Operating System </a:t>
            </a:r>
          </a:p>
          <a:p>
            <a:pPr>
              <a:buFont typeface="Wingdings" panose="05000000000000000000" pitchFamily="2" charset="2"/>
              <a:buChar char="Ø"/>
            </a:pPr>
            <a:r>
              <a:rPr lang="en-IN" dirty="0"/>
              <a:t>Embedded Operating System </a:t>
            </a:r>
          </a:p>
          <a:p>
            <a:pPr>
              <a:buFont typeface="Wingdings" panose="05000000000000000000" pitchFamily="2" charset="2"/>
              <a:buChar char="Ø"/>
            </a:pPr>
            <a:r>
              <a:rPr lang="en-IN" dirty="0"/>
              <a:t>Multiprogramming / Multiprocessing Operating System </a:t>
            </a:r>
          </a:p>
          <a:p>
            <a:pPr>
              <a:buFont typeface="Wingdings" panose="05000000000000000000" pitchFamily="2" charset="2"/>
              <a:buChar char="Ø"/>
            </a:pPr>
            <a:r>
              <a:rPr lang="en-IN" dirty="0"/>
              <a:t>Network Operating System </a:t>
            </a:r>
          </a:p>
          <a:p>
            <a:pPr>
              <a:buFont typeface="Wingdings" panose="05000000000000000000" pitchFamily="2" charset="2"/>
              <a:buChar char="Ø"/>
            </a:pPr>
            <a:r>
              <a:rPr lang="en-IN" dirty="0"/>
              <a:t>Real-Time Operating System </a:t>
            </a:r>
          </a:p>
        </p:txBody>
      </p:sp>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r>
              <a:rPr lang="en-IN" sz="2800" b="1" dirty="0">
                <a:solidFill>
                  <a:srgbClr val="54849A">
                    <a:lumMod val="50000"/>
                  </a:srgbClr>
                </a:solidFill>
                <a:latin typeface="Cabin"/>
              </a:rPr>
              <a:t>5.</a:t>
            </a:r>
            <a:r>
              <a:rPr lang="en-US" sz="2800" b="1" dirty="0">
                <a:solidFill>
                  <a:srgbClr val="54849A">
                    <a:lumMod val="50000"/>
                  </a:srgbClr>
                </a:solidFill>
                <a:latin typeface="Cabin"/>
              </a:rPr>
              <a:t> Types of operating System</a:t>
            </a:r>
            <a:endParaRPr lang="en-IN" sz="2800" b="1" dirty="0">
              <a:solidFill>
                <a:srgbClr val="54849A">
                  <a:lumMod val="50000"/>
                </a:srgbClr>
              </a:solidFill>
              <a:latin typeface="Cabin"/>
            </a:endParaRPr>
          </a:p>
        </p:txBody>
      </p:sp>
    </p:spTree>
    <p:extLst>
      <p:ext uri="{BB962C8B-B14F-4D97-AF65-F5344CB8AC3E}">
        <p14:creationId xmlns:p14="http://schemas.microsoft.com/office/powerpoint/2010/main" val="3471063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fade">
                                      <p:cBhvr>
                                        <p:cTn id="3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052E7D-9FFA-41C8-8A25-6F474AFE6F77}"/>
              </a:ext>
            </a:extLst>
          </p:cNvPr>
          <p:cNvSpPr>
            <a:spLocks noGrp="1"/>
          </p:cNvSpPr>
          <p:nvPr>
            <p:ph type="body" sz="half" idx="2"/>
          </p:nvPr>
        </p:nvSpPr>
        <p:spPr>
          <a:xfrm>
            <a:off x="14068" y="520505"/>
            <a:ext cx="7957956" cy="6048993"/>
          </a:xfrm>
        </p:spPr>
        <p:txBody>
          <a:bodyPr>
            <a:normAutofit/>
          </a:bodyPr>
          <a:lstStyle/>
          <a:p>
            <a:pPr>
              <a:buFont typeface="Wingdings" panose="05000000000000000000" pitchFamily="2" charset="2"/>
              <a:buChar char="Ø"/>
            </a:pPr>
            <a:r>
              <a:rPr lang="en-IN" b="1" dirty="0">
                <a:solidFill>
                  <a:srgbClr val="FFFF00"/>
                </a:solidFill>
              </a:rPr>
              <a:t>Batch Operating System:</a:t>
            </a:r>
          </a:p>
          <a:p>
            <a:pPr>
              <a:buFont typeface="Wingdings" panose="05000000000000000000" pitchFamily="2" charset="2"/>
              <a:buChar char="§"/>
            </a:pPr>
            <a:r>
              <a:rPr lang="en-US" sz="1800" dirty="0"/>
              <a:t>There is no direct interaction between user and computer.</a:t>
            </a:r>
          </a:p>
          <a:p>
            <a:pPr>
              <a:buFont typeface="Wingdings" panose="05000000000000000000" pitchFamily="2" charset="2"/>
              <a:buChar char="§"/>
            </a:pPr>
            <a:r>
              <a:rPr lang="en-US" sz="1800" dirty="0"/>
              <a:t>The user needs to prepare jobs and save offline mode to punch card or paper tape or magnetic tape.</a:t>
            </a:r>
          </a:p>
          <a:p>
            <a:pPr>
              <a:buFont typeface="Wingdings" panose="05000000000000000000" pitchFamily="2" charset="2"/>
              <a:buChar char="§"/>
            </a:pPr>
            <a:r>
              <a:rPr lang="en-US" sz="1800" dirty="0"/>
              <a:t>After creating the jobs, hand it over to the computer operator; then the operator sort or creates the similar types of batches like B2, B3, and B4.</a:t>
            </a:r>
          </a:p>
          <a:p>
            <a:pPr>
              <a:buFont typeface="Wingdings" panose="05000000000000000000" pitchFamily="2" charset="2"/>
              <a:buChar char="§"/>
            </a:pPr>
            <a:r>
              <a:rPr lang="en-US" sz="1800" dirty="0"/>
              <a:t>Now, the computer operator submits batches into the CPU to execute the jobs one by one.</a:t>
            </a:r>
          </a:p>
          <a:p>
            <a:pPr>
              <a:buFont typeface="Wingdings" panose="05000000000000000000" pitchFamily="2" charset="2"/>
              <a:buChar char="§"/>
            </a:pPr>
            <a:r>
              <a:rPr lang="en-US" sz="1800" dirty="0"/>
              <a:t>It is designed to execute one job at a time. Jobs are processed on a first-come, first-serve basis, </a:t>
            </a:r>
          </a:p>
          <a:p>
            <a:pPr>
              <a:buFont typeface="Wingdings" panose="05000000000000000000" pitchFamily="2" charset="2"/>
              <a:buChar char="§"/>
            </a:pPr>
            <a:r>
              <a:rPr lang="en-US" sz="1800" dirty="0"/>
              <a:t>After that, CPUs start executing jobs, and when all jobs are finished, the computer operator provides the output to the user.</a:t>
            </a:r>
          </a:p>
          <a:p>
            <a:pPr>
              <a:buFont typeface="Wingdings" panose="05000000000000000000" pitchFamily="2" charset="2"/>
              <a:buChar char="§"/>
            </a:pPr>
            <a:r>
              <a:rPr lang="en-US" sz="1800" b="1" dirty="0"/>
              <a:t>Example</a:t>
            </a:r>
            <a:r>
              <a:rPr lang="en-US" sz="1800" dirty="0"/>
              <a:t>: </a:t>
            </a:r>
          </a:p>
          <a:p>
            <a:pPr>
              <a:buFont typeface="Wingdings" panose="05000000000000000000" pitchFamily="2" charset="2"/>
              <a:buChar char="§"/>
            </a:pPr>
            <a:r>
              <a:rPr lang="en-US" sz="1800" dirty="0"/>
              <a:t>Credit Card Bill A separate bill is not generated for each credit card purchase, rather a single bill that includes all purchases in a month is generated through batch processing</a:t>
            </a:r>
            <a:endParaRPr lang="en-IN" sz="1800" b="1" dirty="0">
              <a:solidFill>
                <a:srgbClr val="FFFF00"/>
              </a:solidFill>
            </a:endParaRPr>
          </a:p>
        </p:txBody>
      </p:sp>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r>
              <a:rPr lang="en-IN" sz="2800" b="1" dirty="0">
                <a:solidFill>
                  <a:srgbClr val="54849A">
                    <a:lumMod val="50000"/>
                  </a:srgbClr>
                </a:solidFill>
                <a:latin typeface="Cabin"/>
              </a:rPr>
              <a:t>5.</a:t>
            </a:r>
            <a:r>
              <a:rPr lang="en-US" sz="2800" b="1" dirty="0">
                <a:solidFill>
                  <a:srgbClr val="54849A">
                    <a:lumMod val="50000"/>
                  </a:srgbClr>
                </a:solidFill>
                <a:latin typeface="Cabin"/>
              </a:rPr>
              <a:t> Types of operating System</a:t>
            </a:r>
            <a:endParaRPr lang="en-IN" sz="2800" b="1" dirty="0">
              <a:solidFill>
                <a:srgbClr val="54849A">
                  <a:lumMod val="50000"/>
                </a:srgbClr>
              </a:solidFill>
              <a:latin typeface="Cabin"/>
            </a:endParaRPr>
          </a:p>
        </p:txBody>
      </p:sp>
      <p:pic>
        <p:nvPicPr>
          <p:cNvPr id="6" name="Picture 2" descr="Operating System">
            <a:extLst>
              <a:ext uri="{FF2B5EF4-FFF2-40B4-BE49-F238E27FC236}">
                <a16:creationId xmlns:a16="http://schemas.microsoft.com/office/drawing/2014/main" id="{B7F0A5EA-EFA5-46A0-86D2-716BAD1443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1871" y="1954100"/>
            <a:ext cx="4283186" cy="3442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1494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fade">
                                      <p:cBhvr>
                                        <p:cTn id="42" dur="500"/>
                                        <p:tgtEl>
                                          <p:spTgt spid="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fade">
                                      <p:cBhvr>
                                        <p:cTn id="47" dur="500"/>
                                        <p:tgtEl>
                                          <p:spTgt spid="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8" end="8"/>
                                            </p:txEl>
                                          </p:spTgt>
                                        </p:tgtEl>
                                        <p:attrNameLst>
                                          <p:attrName>style.visibility</p:attrName>
                                        </p:attrNameLst>
                                      </p:cBhvr>
                                      <p:to>
                                        <p:strVal val="visible"/>
                                      </p:to>
                                    </p:set>
                                    <p:animEffect transition="in" filter="fade">
                                      <p:cBhvr>
                                        <p:cTn id="5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052E7D-9FFA-41C8-8A25-6F474AFE6F77}"/>
              </a:ext>
            </a:extLst>
          </p:cNvPr>
          <p:cNvSpPr>
            <a:spLocks noGrp="1"/>
          </p:cNvSpPr>
          <p:nvPr>
            <p:ph type="body" sz="half" idx="2"/>
          </p:nvPr>
        </p:nvSpPr>
        <p:spPr>
          <a:xfrm>
            <a:off x="14067" y="520505"/>
            <a:ext cx="12177931" cy="6048993"/>
          </a:xfrm>
        </p:spPr>
        <p:txBody>
          <a:bodyPr>
            <a:normAutofit/>
          </a:bodyPr>
          <a:lstStyle/>
          <a:p>
            <a:pPr>
              <a:buFont typeface="Wingdings" panose="05000000000000000000" pitchFamily="2" charset="2"/>
              <a:buChar char="Ø"/>
            </a:pPr>
            <a:r>
              <a:rPr lang="en-IN" b="1" dirty="0">
                <a:solidFill>
                  <a:srgbClr val="FFFF00"/>
                </a:solidFill>
              </a:rPr>
              <a:t>Batch Operating System:</a:t>
            </a:r>
          </a:p>
          <a:p>
            <a:r>
              <a:rPr lang="en-US" sz="1800" b="1" dirty="0">
                <a:solidFill>
                  <a:srgbClr val="FFFF00"/>
                </a:solidFill>
                <a:latin typeface="verdana" panose="020B0604030504040204" pitchFamily="34" charset="0"/>
              </a:rPr>
              <a:t>Advantages of Batch processing operating system:</a:t>
            </a:r>
            <a:endParaRPr lang="en-US" sz="1800" dirty="0">
              <a:solidFill>
                <a:srgbClr val="FFFF00"/>
              </a:solidFill>
              <a:latin typeface="verdana" panose="020B0604030504040204" pitchFamily="34" charset="0"/>
            </a:endParaRPr>
          </a:p>
          <a:p>
            <a:pPr marL="285750" indent="-285750">
              <a:buFont typeface="Wingdings" panose="05000000000000000000" pitchFamily="2" charset="2"/>
              <a:buChar char="§"/>
            </a:pPr>
            <a:r>
              <a:rPr lang="en-US" dirty="0"/>
              <a:t>Repeated jobs can be completed easily without any human intervention</a:t>
            </a:r>
          </a:p>
          <a:p>
            <a:pPr marL="285750" indent="-285750">
              <a:buFont typeface="Wingdings" panose="05000000000000000000" pitchFamily="2" charset="2"/>
              <a:buChar char="§"/>
            </a:pPr>
            <a:r>
              <a:rPr lang="en-US" dirty="0"/>
              <a:t>Hardware or system support is not required to input data in batch systems</a:t>
            </a:r>
          </a:p>
          <a:p>
            <a:pPr marL="285750" indent="-285750">
              <a:buFont typeface="Wingdings" panose="05000000000000000000" pitchFamily="2" charset="2"/>
              <a:buChar char="§"/>
            </a:pPr>
            <a:r>
              <a:rPr lang="en-US" dirty="0"/>
              <a:t>It can work offline, so it causes less stress on the processor as it knows which task to process next and how long the task will last.</a:t>
            </a:r>
          </a:p>
          <a:p>
            <a:pPr marL="285750" indent="-285750">
              <a:buFont typeface="Wingdings" panose="05000000000000000000" pitchFamily="2" charset="2"/>
              <a:buChar char="§"/>
            </a:pPr>
            <a:r>
              <a:rPr lang="en-US" dirty="0"/>
              <a:t>It can be shared among multiple users.</a:t>
            </a:r>
          </a:p>
          <a:p>
            <a:pPr marL="285750" indent="-285750">
              <a:buFont typeface="Wingdings" panose="05000000000000000000" pitchFamily="2" charset="2"/>
              <a:buChar char="§"/>
            </a:pPr>
            <a:r>
              <a:rPr lang="en-US" dirty="0"/>
              <a:t>You can set the timing of batch jobs so that when the computer is not busy, it can start processing the batch jobs such as at night or any other free time.</a:t>
            </a:r>
          </a:p>
          <a:p>
            <a:endParaRPr lang="en-US" b="1" dirty="0">
              <a:solidFill>
                <a:srgbClr val="FFFF00"/>
              </a:solidFill>
              <a:latin typeface="verdana" panose="020B0604030504040204" pitchFamily="34" charset="0"/>
            </a:endParaRPr>
          </a:p>
          <a:p>
            <a:r>
              <a:rPr lang="en-US" sz="1800" b="1" dirty="0">
                <a:solidFill>
                  <a:srgbClr val="FFFF00"/>
                </a:solidFill>
                <a:latin typeface="verdana" panose="020B0604030504040204" pitchFamily="34" charset="0"/>
              </a:rPr>
              <a:t>Disadvantages of batch processing operating systems:</a:t>
            </a:r>
            <a:endParaRPr lang="en-US" sz="1800" dirty="0">
              <a:solidFill>
                <a:srgbClr val="FFFF00"/>
              </a:solidFill>
              <a:latin typeface="verdana" panose="020B0604030504040204" pitchFamily="34" charset="0"/>
            </a:endParaRPr>
          </a:p>
          <a:p>
            <a:pPr marL="285750" indent="-285750">
              <a:buFont typeface="Wingdings" panose="05000000000000000000" pitchFamily="2" charset="2"/>
              <a:buChar char="§"/>
            </a:pPr>
            <a:r>
              <a:rPr lang="en-US" dirty="0"/>
              <a:t>You need to train the computer operators for using the batch system.</a:t>
            </a:r>
          </a:p>
          <a:p>
            <a:pPr marL="285750" indent="-285750">
              <a:buFont typeface="Wingdings" panose="05000000000000000000" pitchFamily="2" charset="2"/>
              <a:buChar char="§"/>
            </a:pPr>
            <a:r>
              <a:rPr lang="en-US" dirty="0"/>
              <a:t>It is not easy to debug this system.</a:t>
            </a:r>
          </a:p>
          <a:p>
            <a:pPr marL="285750" indent="-285750">
              <a:buFont typeface="Wingdings" panose="05000000000000000000" pitchFamily="2" charset="2"/>
              <a:buChar char="§"/>
            </a:pPr>
            <a:r>
              <a:rPr lang="en-US" dirty="0"/>
              <a:t>If any error occurs in one job, the other jobs may have to wait for an uncertain time.</a:t>
            </a:r>
            <a:endParaRPr lang="en-IN" b="1" dirty="0">
              <a:solidFill>
                <a:srgbClr val="FFFF00"/>
              </a:solidFill>
            </a:endParaRPr>
          </a:p>
        </p:txBody>
      </p:sp>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r>
              <a:rPr lang="en-IN" sz="2800" b="1" dirty="0">
                <a:solidFill>
                  <a:srgbClr val="54849A">
                    <a:lumMod val="50000"/>
                  </a:srgbClr>
                </a:solidFill>
                <a:latin typeface="Cabin"/>
              </a:rPr>
              <a:t>5.</a:t>
            </a:r>
            <a:r>
              <a:rPr lang="en-US" sz="2800" b="1" dirty="0">
                <a:solidFill>
                  <a:srgbClr val="54849A">
                    <a:lumMod val="50000"/>
                  </a:srgbClr>
                </a:solidFill>
                <a:latin typeface="Cabin"/>
              </a:rPr>
              <a:t> Types of operating System</a:t>
            </a:r>
            <a:endParaRPr lang="en-IN" sz="2800" b="1" dirty="0">
              <a:solidFill>
                <a:srgbClr val="54849A">
                  <a:lumMod val="50000"/>
                </a:srgbClr>
              </a:solidFill>
              <a:latin typeface="Cabin"/>
            </a:endParaRPr>
          </a:p>
        </p:txBody>
      </p:sp>
    </p:spTree>
    <p:extLst>
      <p:ext uri="{BB962C8B-B14F-4D97-AF65-F5344CB8AC3E}">
        <p14:creationId xmlns:p14="http://schemas.microsoft.com/office/powerpoint/2010/main" val="35025631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fade">
                                      <p:cBhvr>
                                        <p:cTn id="42" dur="500"/>
                                        <p:tgtEl>
                                          <p:spTgt spid="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9" end="9"/>
                                            </p:txEl>
                                          </p:spTgt>
                                        </p:tgtEl>
                                        <p:attrNameLst>
                                          <p:attrName>style.visibility</p:attrName>
                                        </p:attrNameLst>
                                      </p:cBhvr>
                                      <p:to>
                                        <p:strVal val="visible"/>
                                      </p:to>
                                    </p:set>
                                    <p:animEffect transition="in" filter="fade">
                                      <p:cBhvr>
                                        <p:cTn id="47" dur="500"/>
                                        <p:tgtEl>
                                          <p:spTgt spid="8">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10" end="10"/>
                                            </p:txEl>
                                          </p:spTgt>
                                        </p:tgtEl>
                                        <p:attrNameLst>
                                          <p:attrName>style.visibility</p:attrName>
                                        </p:attrNameLst>
                                      </p:cBhvr>
                                      <p:to>
                                        <p:strVal val="visible"/>
                                      </p:to>
                                    </p:set>
                                    <p:animEffect transition="in" filter="fade">
                                      <p:cBhvr>
                                        <p:cTn id="52" dur="500"/>
                                        <p:tgtEl>
                                          <p:spTgt spid="8">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xEl>
                                              <p:pRg st="11" end="11"/>
                                            </p:txEl>
                                          </p:spTgt>
                                        </p:tgtEl>
                                        <p:attrNameLst>
                                          <p:attrName>style.visibility</p:attrName>
                                        </p:attrNameLst>
                                      </p:cBhvr>
                                      <p:to>
                                        <p:strVal val="visible"/>
                                      </p:to>
                                    </p:set>
                                    <p:animEffect transition="in" filter="fade">
                                      <p:cBhvr>
                                        <p:cTn id="57"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052E7D-9FFA-41C8-8A25-6F474AFE6F77}"/>
              </a:ext>
            </a:extLst>
          </p:cNvPr>
          <p:cNvSpPr>
            <a:spLocks noGrp="1"/>
          </p:cNvSpPr>
          <p:nvPr>
            <p:ph type="body" sz="half" idx="2"/>
          </p:nvPr>
        </p:nvSpPr>
        <p:spPr>
          <a:xfrm>
            <a:off x="14068" y="520505"/>
            <a:ext cx="7822676" cy="6048993"/>
          </a:xfrm>
        </p:spPr>
        <p:txBody>
          <a:bodyPr>
            <a:normAutofit/>
          </a:bodyPr>
          <a:lstStyle/>
          <a:p>
            <a:pPr>
              <a:buFont typeface="Wingdings" panose="05000000000000000000" pitchFamily="2" charset="2"/>
              <a:buChar char="Ø"/>
            </a:pPr>
            <a:r>
              <a:rPr lang="en-IN" dirty="0"/>
              <a:t> </a:t>
            </a:r>
            <a:r>
              <a:rPr lang="en-IN" b="1" dirty="0">
                <a:solidFill>
                  <a:srgbClr val="FFFF00"/>
                </a:solidFill>
              </a:rPr>
              <a:t>Time-Sharing Operating System: </a:t>
            </a:r>
          </a:p>
          <a:p>
            <a:pPr>
              <a:buFont typeface="Wingdings" panose="05000000000000000000" pitchFamily="2" charset="2"/>
              <a:buChar char="§"/>
            </a:pPr>
            <a:r>
              <a:rPr lang="en-US" dirty="0"/>
              <a:t>It allows us to connect many people located at different locations to share and use a specific system at a single time.</a:t>
            </a:r>
          </a:p>
          <a:p>
            <a:pPr>
              <a:buFont typeface="Wingdings" panose="05000000000000000000" pitchFamily="2" charset="2"/>
              <a:buChar char="§"/>
            </a:pPr>
            <a:r>
              <a:rPr lang="en-US" dirty="0"/>
              <a:t>The time-sharing operating system is the logical extension of the multiprogramming through which users can run multiple tasks concurrently.</a:t>
            </a:r>
          </a:p>
          <a:p>
            <a:pPr>
              <a:buFont typeface="Wingdings" panose="05000000000000000000" pitchFamily="2" charset="2"/>
              <a:buChar char="§"/>
            </a:pPr>
            <a:r>
              <a:rPr lang="en-US" dirty="0"/>
              <a:t>It provides each user his terminal for input or output that impacts the program or processor currently running on the system.</a:t>
            </a:r>
          </a:p>
          <a:p>
            <a:pPr>
              <a:buFont typeface="Wingdings" panose="05000000000000000000" pitchFamily="2" charset="2"/>
              <a:buChar char="§"/>
            </a:pPr>
            <a:r>
              <a:rPr lang="en-US" dirty="0"/>
              <a:t>It represents the CPU's time (or processor's time) is shared between multiple users simultaneously termed as time-sharing.</a:t>
            </a:r>
            <a:endParaRPr lang="en-IN" b="1" dirty="0">
              <a:solidFill>
                <a:srgbClr val="FFFF00"/>
              </a:solidFill>
            </a:endParaRPr>
          </a:p>
        </p:txBody>
      </p:sp>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r>
              <a:rPr lang="en-IN" sz="2800" b="1" dirty="0">
                <a:solidFill>
                  <a:srgbClr val="54849A">
                    <a:lumMod val="50000"/>
                  </a:srgbClr>
                </a:solidFill>
                <a:latin typeface="Cabin"/>
              </a:rPr>
              <a:t>5.</a:t>
            </a:r>
            <a:r>
              <a:rPr lang="en-US" sz="2800" b="1" dirty="0">
                <a:solidFill>
                  <a:srgbClr val="54849A">
                    <a:lumMod val="50000"/>
                  </a:srgbClr>
                </a:solidFill>
                <a:latin typeface="Cabin"/>
              </a:rPr>
              <a:t> Types of operating System</a:t>
            </a:r>
            <a:endParaRPr lang="en-IN" sz="2800" b="1" dirty="0">
              <a:solidFill>
                <a:srgbClr val="54849A">
                  <a:lumMod val="50000"/>
                </a:srgbClr>
              </a:solidFill>
              <a:latin typeface="Cabin"/>
            </a:endParaRPr>
          </a:p>
        </p:txBody>
      </p:sp>
      <p:pic>
        <p:nvPicPr>
          <p:cNvPr id="2050" name="Picture 2" descr="Operating System">
            <a:extLst>
              <a:ext uri="{FF2B5EF4-FFF2-40B4-BE49-F238E27FC236}">
                <a16:creationId xmlns:a16="http://schemas.microsoft.com/office/drawing/2014/main" id="{EBFFD132-74FA-4666-86FF-BDDFC66301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6744" y="696080"/>
            <a:ext cx="4171875" cy="2935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9156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052E7D-9FFA-41C8-8A25-6F474AFE6F77}"/>
              </a:ext>
            </a:extLst>
          </p:cNvPr>
          <p:cNvSpPr>
            <a:spLocks noGrp="1"/>
          </p:cNvSpPr>
          <p:nvPr>
            <p:ph type="body" sz="half" idx="2"/>
          </p:nvPr>
        </p:nvSpPr>
        <p:spPr>
          <a:xfrm>
            <a:off x="14067" y="520505"/>
            <a:ext cx="12177931" cy="6048993"/>
          </a:xfrm>
        </p:spPr>
        <p:txBody>
          <a:bodyPr>
            <a:normAutofit/>
          </a:bodyPr>
          <a:lstStyle/>
          <a:p>
            <a:pPr marL="811213" lvl="0">
              <a:buFont typeface="Wingdings" panose="05000000000000000000" pitchFamily="2" charset="2"/>
              <a:buChar char="Ø"/>
            </a:pPr>
            <a:endParaRPr lang="en-IN" dirty="0"/>
          </a:p>
          <a:p>
            <a:pPr marL="925513" lvl="0" indent="-457200">
              <a:buFont typeface="+mj-lt"/>
              <a:buAutoNum type="arabicPeriod"/>
            </a:pPr>
            <a:r>
              <a:rPr lang="en-US" dirty="0"/>
              <a:t>Definition</a:t>
            </a:r>
          </a:p>
          <a:p>
            <a:pPr marL="925513" lvl="0" indent="-457200">
              <a:buFont typeface="+mj-lt"/>
              <a:buAutoNum type="arabicPeriod"/>
            </a:pPr>
            <a:r>
              <a:rPr lang="en-US" dirty="0"/>
              <a:t>Objectives</a:t>
            </a:r>
          </a:p>
          <a:p>
            <a:pPr marL="925513" lvl="0" indent="-457200">
              <a:buFont typeface="+mj-lt"/>
              <a:buAutoNum type="arabicPeriod"/>
            </a:pPr>
            <a:r>
              <a:rPr lang="en-US" dirty="0"/>
              <a:t>Functions</a:t>
            </a:r>
          </a:p>
          <a:p>
            <a:pPr marL="925513" lvl="0" indent="-457200">
              <a:buFont typeface="+mj-lt"/>
              <a:buAutoNum type="arabicPeriod"/>
            </a:pPr>
            <a:r>
              <a:rPr lang="en-US" dirty="0"/>
              <a:t>Generations of OS</a:t>
            </a:r>
          </a:p>
          <a:p>
            <a:pPr marL="925513" lvl="0" indent="-457200">
              <a:buFont typeface="+mj-lt"/>
              <a:buAutoNum type="arabicPeriod"/>
            </a:pPr>
            <a:r>
              <a:rPr lang="en-US" dirty="0"/>
              <a:t>Types of OS</a:t>
            </a:r>
          </a:p>
          <a:p>
            <a:pPr marL="925513" lvl="0" indent="-457200">
              <a:buFont typeface="+mj-lt"/>
              <a:buAutoNum type="arabicPeriod"/>
            </a:pPr>
            <a:r>
              <a:rPr lang="en-IN" dirty="0"/>
              <a:t>Structures of OS</a:t>
            </a:r>
            <a:endParaRPr lang="en-US" dirty="0"/>
          </a:p>
          <a:p>
            <a:pPr marL="925513" lvl="0" indent="-457200">
              <a:buFont typeface="+mj-lt"/>
              <a:buAutoNum type="arabicPeriod"/>
            </a:pPr>
            <a:endParaRPr lang="en-IN" dirty="0"/>
          </a:p>
        </p:txBody>
      </p:sp>
      <p:sp>
        <p:nvSpPr>
          <p:cNvPr id="4" name="Rectangle 3">
            <a:extLst>
              <a:ext uri="{FF2B5EF4-FFF2-40B4-BE49-F238E27FC236}">
                <a16:creationId xmlns:a16="http://schemas.microsoft.com/office/drawing/2014/main" id="{9942B2BD-9779-445F-9EDA-7044CED1D2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lvl="0" algn="ctr" defTabSz="457200">
              <a:defRPr/>
            </a:pPr>
            <a:r>
              <a:rPr lang="en-IN" sz="2800" b="1" dirty="0">
                <a:solidFill>
                  <a:srgbClr val="54849A">
                    <a:lumMod val="50000"/>
                  </a:srgbClr>
                </a:solidFill>
                <a:latin typeface="Cabin"/>
                <a:sym typeface="Cabin"/>
              </a:rPr>
              <a:t>Unit-1 Content</a:t>
            </a:r>
            <a:endParaRPr lang="en-US" sz="2800" b="1" dirty="0">
              <a:solidFill>
                <a:srgbClr val="54849A">
                  <a:lumMod val="50000"/>
                </a:srgbClr>
              </a:solidFill>
              <a:latin typeface="Cabin"/>
              <a:sym typeface="Cabin"/>
            </a:endParaRPr>
          </a:p>
        </p:txBody>
      </p:sp>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2" name="TextBox 1">
            <a:extLst>
              <a:ext uri="{FF2B5EF4-FFF2-40B4-BE49-F238E27FC236}">
                <a16:creationId xmlns:a16="http://schemas.microsoft.com/office/drawing/2014/main" id="{7E9DEEE1-3408-48B9-BDF6-716EE1606C11}"/>
              </a:ext>
            </a:extLst>
          </p:cNvPr>
          <p:cNvSpPr txBox="1"/>
          <p:nvPr/>
        </p:nvSpPr>
        <p:spPr>
          <a:xfrm>
            <a:off x="26946" y="6575673"/>
            <a:ext cx="3087479" cy="276999"/>
          </a:xfrm>
          <a:prstGeom prst="rect">
            <a:avLst/>
          </a:prstGeom>
          <a:noFill/>
        </p:spPr>
        <p:txBody>
          <a:bodyPr wrap="square" rtlCol="0">
            <a:spAutoFit/>
          </a:bodyPr>
          <a:lstStyle/>
          <a:p>
            <a:r>
              <a:rPr lang="en-IN" sz="1200" b="1" dirty="0"/>
              <a:t>Introduction to Programming using ‘C’</a:t>
            </a:r>
            <a:endParaRPr lang="en-IN" sz="1200" dirty="0"/>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Tree>
    <p:extLst>
      <p:ext uri="{BB962C8B-B14F-4D97-AF65-F5344CB8AC3E}">
        <p14:creationId xmlns:p14="http://schemas.microsoft.com/office/powerpoint/2010/main" val="3800391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052E7D-9FFA-41C8-8A25-6F474AFE6F77}"/>
              </a:ext>
            </a:extLst>
          </p:cNvPr>
          <p:cNvSpPr>
            <a:spLocks noGrp="1"/>
          </p:cNvSpPr>
          <p:nvPr>
            <p:ph type="body" sz="half" idx="2"/>
          </p:nvPr>
        </p:nvSpPr>
        <p:spPr>
          <a:xfrm>
            <a:off x="14068" y="520505"/>
            <a:ext cx="12150988" cy="6048993"/>
          </a:xfrm>
        </p:spPr>
        <p:txBody>
          <a:bodyPr>
            <a:normAutofit/>
          </a:bodyPr>
          <a:lstStyle/>
          <a:p>
            <a:pPr>
              <a:buFont typeface="Wingdings" panose="05000000000000000000" pitchFamily="2" charset="2"/>
              <a:buChar char="Ø"/>
            </a:pPr>
            <a:r>
              <a:rPr lang="en-IN" dirty="0"/>
              <a:t> </a:t>
            </a:r>
            <a:r>
              <a:rPr lang="en-IN" b="1" dirty="0">
                <a:solidFill>
                  <a:srgbClr val="FFFF00"/>
                </a:solidFill>
              </a:rPr>
              <a:t>Time-Sharing Operating System: </a:t>
            </a:r>
          </a:p>
          <a:p>
            <a:pPr>
              <a:buFont typeface="Wingdings" panose="05000000000000000000" pitchFamily="2" charset="2"/>
              <a:buChar char="§"/>
            </a:pPr>
            <a:r>
              <a:rPr lang="en-US" sz="1800" b="1" dirty="0">
                <a:solidFill>
                  <a:srgbClr val="FFFF00"/>
                </a:solidFill>
              </a:rPr>
              <a:t>Advantages of time sharing operating system:</a:t>
            </a:r>
            <a:endParaRPr lang="en-US" sz="1800" dirty="0">
              <a:solidFill>
                <a:srgbClr val="FFFF00"/>
              </a:solidFill>
            </a:endParaRPr>
          </a:p>
          <a:p>
            <a:pPr lvl="1">
              <a:buFont typeface="Wingdings" panose="05000000000000000000" pitchFamily="2" charset="2"/>
              <a:buChar char="§"/>
            </a:pPr>
            <a:r>
              <a:rPr lang="en-US" dirty="0"/>
              <a:t>It reduces CPU idle time and thus makes it more productive.</a:t>
            </a:r>
          </a:p>
          <a:p>
            <a:pPr lvl="1">
              <a:buFont typeface="Wingdings" panose="05000000000000000000" pitchFamily="2" charset="2"/>
              <a:buChar char="§"/>
            </a:pPr>
            <a:r>
              <a:rPr lang="en-US" dirty="0"/>
              <a:t>Each process gets the chance to use the CPU.</a:t>
            </a:r>
          </a:p>
          <a:p>
            <a:pPr lvl="1">
              <a:buFont typeface="Wingdings" panose="05000000000000000000" pitchFamily="2" charset="2"/>
              <a:buChar char="§"/>
            </a:pPr>
            <a:r>
              <a:rPr lang="en-US" dirty="0"/>
              <a:t>It allowed different applications run simultaneously.</a:t>
            </a:r>
          </a:p>
          <a:p>
            <a:pPr>
              <a:buFont typeface="Wingdings" panose="05000000000000000000" pitchFamily="2" charset="2"/>
              <a:buChar char="§"/>
            </a:pPr>
            <a:r>
              <a:rPr lang="en-US" sz="1800" b="1" dirty="0">
                <a:solidFill>
                  <a:srgbClr val="FFFF00"/>
                </a:solidFill>
              </a:rPr>
              <a:t>Disadvantages of time sharing operating system:</a:t>
            </a:r>
            <a:endParaRPr lang="en-US" sz="1800" dirty="0">
              <a:solidFill>
                <a:srgbClr val="FFFF00"/>
              </a:solidFill>
            </a:endParaRPr>
          </a:p>
          <a:p>
            <a:pPr lvl="1">
              <a:buFont typeface="Wingdings" panose="05000000000000000000" pitchFamily="2" charset="2"/>
              <a:buChar char="§"/>
            </a:pPr>
            <a:r>
              <a:rPr lang="en-US" dirty="0"/>
              <a:t>It requires a special operating system as it consumes more resources.</a:t>
            </a:r>
          </a:p>
          <a:p>
            <a:pPr lvl="1">
              <a:buFont typeface="Wingdings" panose="05000000000000000000" pitchFamily="2" charset="2"/>
              <a:buChar char="§"/>
            </a:pPr>
            <a:r>
              <a:rPr lang="en-US" dirty="0"/>
              <a:t>Switching between tasks may hang up the system as it serves lots of users and runs lots of applications at the same time, so it requires hardware with high specifications.</a:t>
            </a:r>
          </a:p>
          <a:p>
            <a:pPr lvl="1">
              <a:buFont typeface="Wingdings" panose="05000000000000000000" pitchFamily="2" charset="2"/>
              <a:buChar char="§"/>
            </a:pPr>
            <a:r>
              <a:rPr lang="en-US" dirty="0"/>
              <a:t>It is less reliable.</a:t>
            </a:r>
          </a:p>
        </p:txBody>
      </p:sp>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r>
              <a:rPr lang="en-IN" sz="2800" b="1" dirty="0">
                <a:solidFill>
                  <a:srgbClr val="54849A">
                    <a:lumMod val="50000"/>
                  </a:srgbClr>
                </a:solidFill>
                <a:latin typeface="Cabin"/>
              </a:rPr>
              <a:t>5.</a:t>
            </a:r>
            <a:r>
              <a:rPr lang="en-US" sz="2800" b="1" dirty="0">
                <a:solidFill>
                  <a:srgbClr val="54849A">
                    <a:lumMod val="50000"/>
                  </a:srgbClr>
                </a:solidFill>
                <a:latin typeface="Cabin"/>
              </a:rPr>
              <a:t> Types of operating System</a:t>
            </a:r>
            <a:endParaRPr lang="en-IN" sz="2800" b="1" dirty="0">
              <a:solidFill>
                <a:srgbClr val="54849A">
                  <a:lumMod val="50000"/>
                </a:srgbClr>
              </a:solidFill>
              <a:latin typeface="Cabin"/>
            </a:endParaRPr>
          </a:p>
        </p:txBody>
      </p:sp>
    </p:spTree>
    <p:extLst>
      <p:ext uri="{BB962C8B-B14F-4D97-AF65-F5344CB8AC3E}">
        <p14:creationId xmlns:p14="http://schemas.microsoft.com/office/powerpoint/2010/main" val="17170350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fade">
                                      <p:cBhvr>
                                        <p:cTn id="4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052E7D-9FFA-41C8-8A25-6F474AFE6F77}"/>
              </a:ext>
            </a:extLst>
          </p:cNvPr>
          <p:cNvSpPr>
            <a:spLocks noGrp="1"/>
          </p:cNvSpPr>
          <p:nvPr>
            <p:ph type="body" sz="half" idx="2"/>
          </p:nvPr>
        </p:nvSpPr>
        <p:spPr>
          <a:xfrm>
            <a:off x="14068" y="520505"/>
            <a:ext cx="7875896" cy="6048993"/>
          </a:xfrm>
        </p:spPr>
        <p:txBody>
          <a:bodyPr>
            <a:normAutofit/>
          </a:bodyPr>
          <a:lstStyle/>
          <a:p>
            <a:pPr>
              <a:buFont typeface="Wingdings" panose="05000000000000000000" pitchFamily="2" charset="2"/>
              <a:buChar char="Ø"/>
            </a:pPr>
            <a:r>
              <a:rPr lang="en-US" b="1" dirty="0">
                <a:solidFill>
                  <a:srgbClr val="FFFF00"/>
                </a:solidFill>
              </a:rPr>
              <a:t>Distributed operating System:</a:t>
            </a:r>
          </a:p>
          <a:p>
            <a:pPr>
              <a:buFont typeface="Wingdings" panose="05000000000000000000" pitchFamily="2" charset="2"/>
              <a:buChar char="§"/>
            </a:pPr>
            <a:r>
              <a:rPr lang="en-US" dirty="0"/>
              <a:t>It uses multiple central processors to serve multiple users and to multiple real-time applications.</a:t>
            </a:r>
          </a:p>
          <a:p>
            <a:pPr>
              <a:buFont typeface="Wingdings" panose="05000000000000000000" pitchFamily="2" charset="2"/>
              <a:buChar char="§"/>
            </a:pPr>
            <a:r>
              <a:rPr lang="en-US" dirty="0"/>
              <a:t>Data processing jobs are distributed among the processors accordingly.</a:t>
            </a:r>
          </a:p>
          <a:p>
            <a:pPr>
              <a:buFont typeface="Wingdings" panose="05000000000000000000" pitchFamily="2" charset="2"/>
              <a:buChar char="§"/>
            </a:pPr>
            <a:r>
              <a:rPr lang="en-US" dirty="0"/>
              <a:t>The processors communicate with one another through various communication lines (such as high-speed buses or telephone lines).</a:t>
            </a:r>
          </a:p>
          <a:p>
            <a:pPr>
              <a:buFont typeface="Wingdings" panose="05000000000000000000" pitchFamily="2" charset="2"/>
              <a:buChar char="§"/>
            </a:pPr>
            <a:r>
              <a:rPr lang="en-US" dirty="0"/>
              <a:t>It also referred as </a:t>
            </a:r>
            <a:r>
              <a:rPr lang="en-US" dirty="0">
                <a:solidFill>
                  <a:srgbClr val="FFFF00"/>
                </a:solidFill>
              </a:rPr>
              <a:t>loosely coupled system</a:t>
            </a:r>
            <a:r>
              <a:rPr lang="en-US" b="1" dirty="0"/>
              <a:t>s</a:t>
            </a:r>
            <a:r>
              <a:rPr lang="en-US" dirty="0"/>
              <a:t> or distributed systems.</a:t>
            </a:r>
          </a:p>
          <a:p>
            <a:pPr>
              <a:buFont typeface="Wingdings" panose="05000000000000000000" pitchFamily="2" charset="2"/>
              <a:buChar char="§"/>
            </a:pPr>
            <a:r>
              <a:rPr lang="en-US" dirty="0"/>
              <a:t>Processors in a distributed system may vary in size and function. These processors are referred as sites, nodes, computers, and so on.</a:t>
            </a:r>
          </a:p>
          <a:p>
            <a:pPr>
              <a:buFont typeface="Wingdings" panose="05000000000000000000" pitchFamily="2" charset="2"/>
              <a:buChar char="§"/>
            </a:pPr>
            <a:r>
              <a:rPr lang="en-US" dirty="0"/>
              <a:t>The availability of powerful microprocessor and advanced communication technology have made it possible to design, develop, and use the distributed operating system.</a:t>
            </a:r>
          </a:p>
        </p:txBody>
      </p:sp>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r>
              <a:rPr lang="en-IN" sz="2800" b="1" dirty="0">
                <a:solidFill>
                  <a:srgbClr val="54849A">
                    <a:lumMod val="50000"/>
                  </a:srgbClr>
                </a:solidFill>
                <a:latin typeface="Cabin"/>
              </a:rPr>
              <a:t>5.</a:t>
            </a:r>
            <a:r>
              <a:rPr lang="en-US" sz="2800" b="1" dirty="0">
                <a:solidFill>
                  <a:srgbClr val="54849A">
                    <a:lumMod val="50000"/>
                  </a:srgbClr>
                </a:solidFill>
                <a:latin typeface="Cabin"/>
              </a:rPr>
              <a:t> Types of operating System</a:t>
            </a:r>
            <a:endParaRPr lang="en-IN" sz="2800" b="1" dirty="0">
              <a:solidFill>
                <a:srgbClr val="54849A">
                  <a:lumMod val="50000"/>
                </a:srgbClr>
              </a:solidFill>
              <a:latin typeface="Cabin"/>
            </a:endParaRPr>
          </a:p>
        </p:txBody>
      </p:sp>
      <p:pic>
        <p:nvPicPr>
          <p:cNvPr id="5122" name="Picture 2" descr="Operating System">
            <a:extLst>
              <a:ext uri="{FF2B5EF4-FFF2-40B4-BE49-F238E27FC236}">
                <a16:creationId xmlns:a16="http://schemas.microsoft.com/office/drawing/2014/main" id="{3427432E-5834-47F9-A463-57926C8B5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9964" y="1510848"/>
            <a:ext cx="4248150"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4005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fade">
                                      <p:cBhvr>
                                        <p:cTn id="4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052E7D-9FFA-41C8-8A25-6F474AFE6F77}"/>
              </a:ext>
            </a:extLst>
          </p:cNvPr>
          <p:cNvSpPr>
            <a:spLocks noGrp="1"/>
          </p:cNvSpPr>
          <p:nvPr>
            <p:ph type="body" sz="half" idx="2"/>
          </p:nvPr>
        </p:nvSpPr>
        <p:spPr>
          <a:xfrm>
            <a:off x="14068" y="520505"/>
            <a:ext cx="12150988" cy="6048993"/>
          </a:xfrm>
        </p:spPr>
        <p:txBody>
          <a:bodyPr>
            <a:normAutofit fontScale="92500" lnSpcReduction="10000"/>
          </a:bodyPr>
          <a:lstStyle/>
          <a:p>
            <a:pPr>
              <a:buFont typeface="Wingdings" panose="05000000000000000000" pitchFamily="2" charset="2"/>
              <a:buChar char="Ø"/>
            </a:pPr>
            <a:r>
              <a:rPr lang="en-US" b="1" dirty="0">
                <a:solidFill>
                  <a:srgbClr val="FFFF00"/>
                </a:solidFill>
              </a:rPr>
              <a:t>Distributed operating System:</a:t>
            </a:r>
          </a:p>
          <a:p>
            <a:pPr>
              <a:buFont typeface="Wingdings" panose="05000000000000000000" pitchFamily="2" charset="2"/>
              <a:buChar char="§"/>
            </a:pPr>
            <a:r>
              <a:rPr lang="en-US" b="1" dirty="0">
                <a:solidFill>
                  <a:srgbClr val="FFFF00"/>
                </a:solidFill>
              </a:rPr>
              <a:t>Advantages of distributed operating system:</a:t>
            </a:r>
            <a:endParaRPr lang="en-US" dirty="0">
              <a:solidFill>
                <a:srgbClr val="FFFF00"/>
              </a:solidFill>
            </a:endParaRPr>
          </a:p>
          <a:p>
            <a:pPr lvl="1">
              <a:buFont typeface="Wingdings" panose="05000000000000000000" pitchFamily="2" charset="2"/>
              <a:buChar char="§"/>
            </a:pPr>
            <a:r>
              <a:rPr lang="en-US" sz="1900" dirty="0"/>
              <a:t>Its performance is higher than a single system as resources are being shared.</a:t>
            </a:r>
          </a:p>
          <a:p>
            <a:pPr lvl="1">
              <a:buFont typeface="Wingdings" panose="05000000000000000000" pitchFamily="2" charset="2"/>
              <a:buChar char="§"/>
            </a:pPr>
            <a:r>
              <a:rPr lang="en-US" sz="1900" dirty="0"/>
              <a:t>If one system stops working, malfunctions, or breaks down, other nodes are not affected.</a:t>
            </a:r>
          </a:p>
          <a:p>
            <a:pPr lvl="1">
              <a:buFont typeface="Wingdings" panose="05000000000000000000" pitchFamily="2" charset="2"/>
              <a:buChar char="§"/>
            </a:pPr>
            <a:r>
              <a:rPr lang="en-US" sz="1900" dirty="0"/>
              <a:t>Additional resources can be added easily.</a:t>
            </a:r>
          </a:p>
          <a:p>
            <a:pPr lvl="1">
              <a:buFont typeface="Wingdings" panose="05000000000000000000" pitchFamily="2" charset="2"/>
              <a:buChar char="§"/>
            </a:pPr>
            <a:r>
              <a:rPr lang="en-US" sz="1900" dirty="0"/>
              <a:t>Shared access to resources like printer can be established.</a:t>
            </a:r>
          </a:p>
          <a:p>
            <a:pPr lvl="1">
              <a:buFont typeface="Wingdings" panose="05000000000000000000" pitchFamily="2" charset="2"/>
              <a:buChar char="§"/>
            </a:pPr>
            <a:r>
              <a:rPr lang="en-US" sz="1900" dirty="0"/>
              <a:t>Delay in processing is reduced to a greater extent.</a:t>
            </a:r>
          </a:p>
          <a:p>
            <a:pPr lvl="1">
              <a:buFont typeface="Wingdings" panose="05000000000000000000" pitchFamily="2" charset="2"/>
              <a:buChar char="§"/>
            </a:pPr>
            <a:r>
              <a:rPr lang="en-US" sz="1900" dirty="0"/>
              <a:t>Data sharing or exchange speed is high, owing to the use of electronic mail.</a:t>
            </a:r>
          </a:p>
          <a:p>
            <a:pPr>
              <a:buFont typeface="Wingdings" panose="05000000000000000000" pitchFamily="2" charset="2"/>
              <a:buChar char="§"/>
            </a:pPr>
            <a:r>
              <a:rPr lang="en-US" b="1" dirty="0">
                <a:solidFill>
                  <a:srgbClr val="FFFF00"/>
                </a:solidFill>
              </a:rPr>
              <a:t>Disadvantages of distributed operating system:</a:t>
            </a:r>
            <a:endParaRPr lang="en-US" dirty="0">
              <a:solidFill>
                <a:srgbClr val="FFFF00"/>
              </a:solidFill>
            </a:endParaRPr>
          </a:p>
          <a:p>
            <a:pPr lvl="1">
              <a:buFont typeface="Wingdings" panose="05000000000000000000" pitchFamily="2" charset="2"/>
              <a:buChar char="§"/>
            </a:pPr>
            <a:r>
              <a:rPr lang="en-US" sz="1900" dirty="0"/>
              <a:t>Security issue may arise due to sharing of resources</a:t>
            </a:r>
          </a:p>
          <a:p>
            <a:pPr lvl="1">
              <a:buFont typeface="Wingdings" panose="05000000000000000000" pitchFamily="2" charset="2"/>
              <a:buChar char="§"/>
            </a:pPr>
            <a:r>
              <a:rPr lang="en-US" sz="1900" dirty="0"/>
              <a:t>Few messages may be lost in the system</a:t>
            </a:r>
          </a:p>
          <a:p>
            <a:pPr lvl="1">
              <a:buFont typeface="Wingdings" panose="05000000000000000000" pitchFamily="2" charset="2"/>
              <a:buChar char="§"/>
            </a:pPr>
            <a:r>
              <a:rPr lang="en-US" sz="1900" dirty="0"/>
              <a:t>Higher bandwidth is required in case of handling a large amount of data</a:t>
            </a:r>
          </a:p>
          <a:p>
            <a:pPr lvl="1">
              <a:buFont typeface="Wingdings" panose="05000000000000000000" pitchFamily="2" charset="2"/>
              <a:buChar char="§"/>
            </a:pPr>
            <a:r>
              <a:rPr lang="en-US" sz="1900" dirty="0"/>
              <a:t>Overloading issue may arise</a:t>
            </a:r>
          </a:p>
          <a:p>
            <a:pPr lvl="1">
              <a:buFont typeface="Wingdings" panose="05000000000000000000" pitchFamily="2" charset="2"/>
              <a:buChar char="§"/>
            </a:pPr>
            <a:r>
              <a:rPr lang="en-US" sz="1900" dirty="0"/>
              <a:t>The performance may be low</a:t>
            </a:r>
          </a:p>
          <a:p>
            <a:pPr lvl="1">
              <a:buFont typeface="Wingdings" panose="05000000000000000000" pitchFamily="2" charset="2"/>
              <a:buChar char="§"/>
            </a:pPr>
            <a:r>
              <a:rPr lang="en-US" sz="1900" dirty="0"/>
              <a:t>The languages which are used to set up a distributed system are not well defined yet</a:t>
            </a:r>
          </a:p>
          <a:p>
            <a:pPr lvl="1">
              <a:buFont typeface="Wingdings" panose="05000000000000000000" pitchFamily="2" charset="2"/>
              <a:buChar char="§"/>
            </a:pPr>
            <a:r>
              <a:rPr lang="en-US" sz="1900" dirty="0"/>
              <a:t>They are very costly, so they are not easily available.</a:t>
            </a:r>
          </a:p>
        </p:txBody>
      </p:sp>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r>
              <a:rPr lang="en-IN" sz="2800" b="1" dirty="0">
                <a:solidFill>
                  <a:srgbClr val="54849A">
                    <a:lumMod val="50000"/>
                  </a:srgbClr>
                </a:solidFill>
                <a:latin typeface="Cabin"/>
              </a:rPr>
              <a:t>5.</a:t>
            </a:r>
            <a:r>
              <a:rPr lang="en-US" sz="2800" b="1" dirty="0">
                <a:solidFill>
                  <a:srgbClr val="54849A">
                    <a:lumMod val="50000"/>
                  </a:srgbClr>
                </a:solidFill>
                <a:latin typeface="Cabin"/>
              </a:rPr>
              <a:t> Types of operating System</a:t>
            </a:r>
            <a:endParaRPr lang="en-IN" sz="2800" b="1" dirty="0">
              <a:solidFill>
                <a:srgbClr val="54849A">
                  <a:lumMod val="50000"/>
                </a:srgbClr>
              </a:solidFill>
              <a:latin typeface="Cabin"/>
            </a:endParaRPr>
          </a:p>
        </p:txBody>
      </p:sp>
    </p:spTree>
    <p:extLst>
      <p:ext uri="{BB962C8B-B14F-4D97-AF65-F5344CB8AC3E}">
        <p14:creationId xmlns:p14="http://schemas.microsoft.com/office/powerpoint/2010/main" val="21369874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fade">
                                      <p:cBhvr>
                                        <p:cTn id="37" dur="5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fade">
                                      <p:cBhvr>
                                        <p:cTn id="42" dur="500"/>
                                        <p:tgtEl>
                                          <p:spTgt spid="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9" end="9"/>
                                            </p:txEl>
                                          </p:spTgt>
                                        </p:tgtEl>
                                        <p:attrNameLst>
                                          <p:attrName>style.visibility</p:attrName>
                                        </p:attrNameLst>
                                      </p:cBhvr>
                                      <p:to>
                                        <p:strVal val="visible"/>
                                      </p:to>
                                    </p:set>
                                    <p:animEffect transition="in" filter="fade">
                                      <p:cBhvr>
                                        <p:cTn id="47" dur="500"/>
                                        <p:tgtEl>
                                          <p:spTgt spid="8">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10" end="10"/>
                                            </p:txEl>
                                          </p:spTgt>
                                        </p:tgtEl>
                                        <p:attrNameLst>
                                          <p:attrName>style.visibility</p:attrName>
                                        </p:attrNameLst>
                                      </p:cBhvr>
                                      <p:to>
                                        <p:strVal val="visible"/>
                                      </p:to>
                                    </p:set>
                                    <p:animEffect transition="in" filter="fade">
                                      <p:cBhvr>
                                        <p:cTn id="52" dur="500"/>
                                        <p:tgtEl>
                                          <p:spTgt spid="8">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11" end="11"/>
                                            </p:txEl>
                                          </p:spTgt>
                                        </p:tgtEl>
                                        <p:attrNameLst>
                                          <p:attrName>style.visibility</p:attrName>
                                        </p:attrNameLst>
                                      </p:cBhvr>
                                      <p:to>
                                        <p:strVal val="visible"/>
                                      </p:to>
                                    </p:set>
                                    <p:animEffect transition="in" filter="fade">
                                      <p:cBhvr>
                                        <p:cTn id="57" dur="500"/>
                                        <p:tgtEl>
                                          <p:spTgt spid="8">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12" end="12"/>
                                            </p:txEl>
                                          </p:spTgt>
                                        </p:tgtEl>
                                        <p:attrNameLst>
                                          <p:attrName>style.visibility</p:attrName>
                                        </p:attrNameLst>
                                      </p:cBhvr>
                                      <p:to>
                                        <p:strVal val="visible"/>
                                      </p:to>
                                    </p:set>
                                    <p:animEffect transition="in" filter="fade">
                                      <p:cBhvr>
                                        <p:cTn id="62" dur="500"/>
                                        <p:tgtEl>
                                          <p:spTgt spid="8">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
                                            <p:txEl>
                                              <p:pRg st="13" end="13"/>
                                            </p:txEl>
                                          </p:spTgt>
                                        </p:tgtEl>
                                        <p:attrNameLst>
                                          <p:attrName>style.visibility</p:attrName>
                                        </p:attrNameLst>
                                      </p:cBhvr>
                                      <p:to>
                                        <p:strVal val="visible"/>
                                      </p:to>
                                    </p:set>
                                    <p:animEffect transition="in" filter="fade">
                                      <p:cBhvr>
                                        <p:cTn id="67" dur="500"/>
                                        <p:tgtEl>
                                          <p:spTgt spid="8">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
                                            <p:txEl>
                                              <p:pRg st="14" end="14"/>
                                            </p:txEl>
                                          </p:spTgt>
                                        </p:tgtEl>
                                        <p:attrNameLst>
                                          <p:attrName>style.visibility</p:attrName>
                                        </p:attrNameLst>
                                      </p:cBhvr>
                                      <p:to>
                                        <p:strVal val="visible"/>
                                      </p:to>
                                    </p:set>
                                    <p:animEffect transition="in" filter="fade">
                                      <p:cBhvr>
                                        <p:cTn id="72" dur="500"/>
                                        <p:tgtEl>
                                          <p:spTgt spid="8">
                                            <p:txEl>
                                              <p:pRg st="14" end="1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8">
                                            <p:txEl>
                                              <p:pRg st="15" end="15"/>
                                            </p:txEl>
                                          </p:spTgt>
                                        </p:tgtEl>
                                        <p:attrNameLst>
                                          <p:attrName>style.visibility</p:attrName>
                                        </p:attrNameLst>
                                      </p:cBhvr>
                                      <p:to>
                                        <p:strVal val="visible"/>
                                      </p:to>
                                    </p:set>
                                    <p:animEffect transition="in" filter="fade">
                                      <p:cBhvr>
                                        <p:cTn id="77" dur="500"/>
                                        <p:tgtEl>
                                          <p:spTgt spid="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052E7D-9FFA-41C8-8A25-6F474AFE6F77}"/>
              </a:ext>
            </a:extLst>
          </p:cNvPr>
          <p:cNvSpPr>
            <a:spLocks noGrp="1"/>
          </p:cNvSpPr>
          <p:nvPr>
            <p:ph type="body" sz="half" idx="2"/>
          </p:nvPr>
        </p:nvSpPr>
        <p:spPr>
          <a:xfrm>
            <a:off x="14067" y="520505"/>
            <a:ext cx="12177931" cy="6048993"/>
          </a:xfrm>
        </p:spPr>
        <p:txBody>
          <a:bodyPr>
            <a:normAutofit/>
          </a:bodyPr>
          <a:lstStyle/>
          <a:p>
            <a:pPr>
              <a:buFont typeface="Wingdings" panose="05000000000000000000" pitchFamily="2" charset="2"/>
              <a:buChar char="Ø"/>
            </a:pPr>
            <a:r>
              <a:rPr lang="en-IN" b="1" dirty="0">
                <a:solidFill>
                  <a:srgbClr val="FFFF00"/>
                </a:solidFill>
              </a:rPr>
              <a:t>Embedded Operating System:</a:t>
            </a:r>
          </a:p>
          <a:p>
            <a:pPr lvl="1">
              <a:buFont typeface="Wingdings" panose="05000000000000000000" pitchFamily="2" charset="2"/>
              <a:buChar char="§"/>
            </a:pPr>
            <a:r>
              <a:rPr lang="en-US" dirty="0"/>
              <a:t>The Embedded operating system is the specific purpose operating system used in the computer system's embedded hardware configuration.</a:t>
            </a:r>
          </a:p>
          <a:p>
            <a:pPr lvl="1">
              <a:buFont typeface="Wingdings" panose="05000000000000000000" pitchFamily="2" charset="2"/>
              <a:buChar char="§"/>
            </a:pPr>
            <a:r>
              <a:rPr lang="en-US" dirty="0"/>
              <a:t>These operating systems are designed to work on dedicated devices like automated teller machines (ATMs), airplane systems, digital home assistants, and the internet of things (IoT) devices.</a:t>
            </a:r>
            <a:endParaRPr lang="en-IN" b="1" dirty="0">
              <a:solidFill>
                <a:srgbClr val="FFFF00"/>
              </a:solidFill>
            </a:endParaRPr>
          </a:p>
        </p:txBody>
      </p:sp>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r>
              <a:rPr lang="en-IN" sz="2800" b="1" dirty="0">
                <a:solidFill>
                  <a:srgbClr val="54849A">
                    <a:lumMod val="50000"/>
                  </a:srgbClr>
                </a:solidFill>
                <a:latin typeface="Cabin"/>
              </a:rPr>
              <a:t>5.</a:t>
            </a:r>
            <a:r>
              <a:rPr lang="en-US" sz="2800" b="1" dirty="0">
                <a:solidFill>
                  <a:srgbClr val="54849A">
                    <a:lumMod val="50000"/>
                  </a:srgbClr>
                </a:solidFill>
                <a:latin typeface="Cabin"/>
              </a:rPr>
              <a:t> Types of operating System</a:t>
            </a:r>
            <a:endParaRPr lang="en-IN" sz="2800" b="1" dirty="0">
              <a:solidFill>
                <a:srgbClr val="54849A">
                  <a:lumMod val="50000"/>
                </a:srgbClr>
              </a:solidFill>
              <a:latin typeface="Cabin"/>
            </a:endParaRPr>
          </a:p>
        </p:txBody>
      </p:sp>
      <p:pic>
        <p:nvPicPr>
          <p:cNvPr id="10" name="Picture 9" descr="History of the Operating System">
            <a:extLst>
              <a:ext uri="{FF2B5EF4-FFF2-40B4-BE49-F238E27FC236}">
                <a16:creationId xmlns:a16="http://schemas.microsoft.com/office/drawing/2014/main" id="{DA0F8339-2D47-4745-8B3B-4C5791DA88F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953814" y="2284846"/>
            <a:ext cx="5100034" cy="4288318"/>
          </a:xfrm>
          <a:prstGeom prst="rect">
            <a:avLst/>
          </a:prstGeom>
          <a:noFill/>
          <a:ln>
            <a:noFill/>
          </a:ln>
        </p:spPr>
      </p:pic>
    </p:spTree>
    <p:extLst>
      <p:ext uri="{BB962C8B-B14F-4D97-AF65-F5344CB8AC3E}">
        <p14:creationId xmlns:p14="http://schemas.microsoft.com/office/powerpoint/2010/main" val="17964526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052E7D-9FFA-41C8-8A25-6F474AFE6F77}"/>
              </a:ext>
            </a:extLst>
          </p:cNvPr>
          <p:cNvSpPr>
            <a:spLocks noGrp="1"/>
          </p:cNvSpPr>
          <p:nvPr>
            <p:ph type="body" sz="half" idx="2"/>
          </p:nvPr>
        </p:nvSpPr>
        <p:spPr>
          <a:xfrm>
            <a:off x="14067" y="520505"/>
            <a:ext cx="12177931" cy="6048993"/>
          </a:xfrm>
        </p:spPr>
        <p:txBody>
          <a:bodyPr>
            <a:normAutofit/>
          </a:bodyPr>
          <a:lstStyle/>
          <a:p>
            <a:pPr>
              <a:buFont typeface="Wingdings" panose="05000000000000000000" pitchFamily="2" charset="2"/>
              <a:buChar char="Ø"/>
            </a:pPr>
            <a:r>
              <a:rPr lang="en-IN" b="1" dirty="0">
                <a:solidFill>
                  <a:srgbClr val="FFFF00"/>
                </a:solidFill>
              </a:rPr>
              <a:t>Network Operating System:</a:t>
            </a:r>
          </a:p>
          <a:p>
            <a:pPr lvl="1">
              <a:buFont typeface="Wingdings" panose="05000000000000000000" pitchFamily="2" charset="2"/>
              <a:buChar char="§"/>
            </a:pPr>
            <a:r>
              <a:rPr lang="en-US" dirty="0"/>
              <a:t>A Network Operating System runs on a server and provides the server the capability to manage data, users, groups, security, applications, and other networking functions. </a:t>
            </a:r>
          </a:p>
          <a:p>
            <a:pPr lvl="1">
              <a:buFont typeface="Wingdings" panose="05000000000000000000" pitchFamily="2" charset="2"/>
              <a:buChar char="§"/>
            </a:pPr>
            <a:r>
              <a:rPr lang="en-US" dirty="0"/>
              <a:t>The primary purpose of the network operating system is to allow shared file and printer access among multiple computers in a network, typically a local area network (LAN), a private network or to other networks.</a:t>
            </a:r>
          </a:p>
          <a:p>
            <a:pPr lvl="1">
              <a:buFont typeface="Wingdings" panose="05000000000000000000" pitchFamily="2" charset="2"/>
              <a:buChar char="§"/>
            </a:pPr>
            <a:r>
              <a:rPr lang="en-US" dirty="0"/>
              <a:t>Examples: Microsoft Windows Server 2003, Microsoft Windows Server 2008, UNIX, Linux, Mac OS X, Novell NetWare, and BSD.</a:t>
            </a:r>
          </a:p>
        </p:txBody>
      </p:sp>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r>
              <a:rPr lang="en-IN" sz="2800" b="1" dirty="0">
                <a:solidFill>
                  <a:srgbClr val="54849A">
                    <a:lumMod val="50000"/>
                  </a:srgbClr>
                </a:solidFill>
                <a:latin typeface="Cabin"/>
              </a:rPr>
              <a:t>5.</a:t>
            </a:r>
            <a:r>
              <a:rPr lang="en-US" sz="2800" b="1" dirty="0">
                <a:solidFill>
                  <a:srgbClr val="54849A">
                    <a:lumMod val="50000"/>
                  </a:srgbClr>
                </a:solidFill>
                <a:latin typeface="Cabin"/>
              </a:rPr>
              <a:t> Types of operating System</a:t>
            </a:r>
            <a:endParaRPr lang="en-IN" sz="2800" b="1" dirty="0">
              <a:solidFill>
                <a:srgbClr val="54849A">
                  <a:lumMod val="50000"/>
                </a:srgbClr>
              </a:solidFill>
              <a:latin typeface="Cabin"/>
            </a:endParaRPr>
          </a:p>
        </p:txBody>
      </p:sp>
      <p:pic>
        <p:nvPicPr>
          <p:cNvPr id="6146" name="Picture 2" descr="Operating System">
            <a:extLst>
              <a:ext uri="{FF2B5EF4-FFF2-40B4-BE49-F238E27FC236}">
                <a16:creationId xmlns:a16="http://schemas.microsoft.com/office/drawing/2014/main" id="{412E8D33-41AF-4611-A4DC-B573A233E0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1406" y="2987899"/>
            <a:ext cx="3846063" cy="3567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4634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052E7D-9FFA-41C8-8A25-6F474AFE6F77}"/>
              </a:ext>
            </a:extLst>
          </p:cNvPr>
          <p:cNvSpPr>
            <a:spLocks noGrp="1"/>
          </p:cNvSpPr>
          <p:nvPr>
            <p:ph type="body" sz="half" idx="2"/>
          </p:nvPr>
        </p:nvSpPr>
        <p:spPr>
          <a:xfrm>
            <a:off x="14068" y="520505"/>
            <a:ext cx="8872356" cy="6048993"/>
          </a:xfrm>
        </p:spPr>
        <p:txBody>
          <a:bodyPr>
            <a:normAutofit/>
          </a:bodyPr>
          <a:lstStyle/>
          <a:p>
            <a:pPr>
              <a:buFont typeface="Wingdings" panose="05000000000000000000" pitchFamily="2" charset="2"/>
              <a:buChar char="Ø"/>
            </a:pPr>
            <a:r>
              <a:rPr lang="en-IN" b="1" dirty="0">
                <a:solidFill>
                  <a:srgbClr val="FFFF00"/>
                </a:solidFill>
              </a:rPr>
              <a:t>Network Operating System:</a:t>
            </a:r>
          </a:p>
          <a:p>
            <a:r>
              <a:rPr lang="en-IN" b="1" dirty="0">
                <a:solidFill>
                  <a:srgbClr val="FFFF00"/>
                </a:solidFill>
              </a:rPr>
              <a:t>Types of network operating system:</a:t>
            </a:r>
            <a:endParaRPr lang="en-IN" sz="2400" dirty="0">
              <a:solidFill>
                <a:srgbClr val="FFFF00"/>
              </a:solidFill>
            </a:endParaRPr>
          </a:p>
          <a:p>
            <a:pPr>
              <a:buFont typeface="Wingdings" panose="05000000000000000000" pitchFamily="2" charset="2"/>
              <a:buChar char="§"/>
            </a:pPr>
            <a:r>
              <a:rPr lang="en-IN" b="1" dirty="0"/>
              <a:t>Peer-to-peer network operating system:</a:t>
            </a:r>
          </a:p>
          <a:p>
            <a:pPr lvl="1">
              <a:buFont typeface="Wingdings" panose="05000000000000000000" pitchFamily="2" charset="2"/>
              <a:buChar char="§"/>
            </a:pPr>
            <a:r>
              <a:rPr lang="en-IN" sz="2000" dirty="0"/>
              <a:t>The type of network operating system allows users to share files, resources between two or more computer machines using a LAN.</a:t>
            </a:r>
          </a:p>
          <a:p>
            <a:endParaRPr lang="en-IN" b="1" dirty="0"/>
          </a:p>
          <a:p>
            <a:pPr>
              <a:buFont typeface="Wingdings" panose="05000000000000000000" pitchFamily="2" charset="2"/>
              <a:buChar char="§"/>
            </a:pPr>
            <a:r>
              <a:rPr lang="en-IN" b="1" dirty="0"/>
              <a:t>Client-Server network operating system:</a:t>
            </a:r>
          </a:p>
          <a:p>
            <a:pPr lvl="1">
              <a:buFont typeface="Wingdings" panose="05000000000000000000" pitchFamily="2" charset="2"/>
              <a:buChar char="§"/>
            </a:pPr>
            <a:r>
              <a:rPr lang="en-IN" sz="2000" dirty="0"/>
              <a:t>It is the type of network operating system that allows the users to access resources, functions, and applications through a common server or centre hub of the resources.</a:t>
            </a:r>
          </a:p>
          <a:p>
            <a:pPr lvl="1">
              <a:buFont typeface="Wingdings" panose="05000000000000000000" pitchFamily="2" charset="2"/>
              <a:buChar char="§"/>
            </a:pPr>
            <a:r>
              <a:rPr lang="en-IN" sz="2000" dirty="0"/>
              <a:t>The client workstation can access all resources that exist in the central hub of the network.</a:t>
            </a:r>
          </a:p>
          <a:p>
            <a:pPr lvl="1">
              <a:buFont typeface="Wingdings" panose="05000000000000000000" pitchFamily="2" charset="2"/>
              <a:buChar char="§"/>
            </a:pPr>
            <a:r>
              <a:rPr lang="en-IN" sz="2000" dirty="0"/>
              <a:t>Multiple clients can access and share different types of the resource over the network from different locations.</a:t>
            </a:r>
            <a:endParaRPr lang="en-US" sz="2000" dirty="0"/>
          </a:p>
        </p:txBody>
      </p:sp>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r>
              <a:rPr lang="en-IN" sz="2800" b="1" dirty="0">
                <a:solidFill>
                  <a:srgbClr val="54849A">
                    <a:lumMod val="50000"/>
                  </a:srgbClr>
                </a:solidFill>
                <a:latin typeface="Cabin"/>
              </a:rPr>
              <a:t>5.</a:t>
            </a:r>
            <a:r>
              <a:rPr lang="en-US" sz="2800" b="1" dirty="0">
                <a:solidFill>
                  <a:srgbClr val="54849A">
                    <a:lumMod val="50000"/>
                  </a:srgbClr>
                </a:solidFill>
                <a:latin typeface="Cabin"/>
              </a:rPr>
              <a:t> Types of operating System</a:t>
            </a:r>
            <a:endParaRPr lang="en-IN" sz="2800" b="1" dirty="0">
              <a:solidFill>
                <a:srgbClr val="54849A">
                  <a:lumMod val="50000"/>
                </a:srgbClr>
              </a:solidFill>
              <a:latin typeface="Cabin"/>
            </a:endParaRPr>
          </a:p>
        </p:txBody>
      </p:sp>
      <p:pic>
        <p:nvPicPr>
          <p:cNvPr id="10" name="Picture 9" descr="History of the Operating System">
            <a:extLst>
              <a:ext uri="{FF2B5EF4-FFF2-40B4-BE49-F238E27FC236}">
                <a16:creationId xmlns:a16="http://schemas.microsoft.com/office/drawing/2014/main" id="{D26B2AF9-13A6-430B-9551-7BE4DAB7C1E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654601" y="537424"/>
            <a:ext cx="3510453" cy="2770535"/>
          </a:xfrm>
          <a:prstGeom prst="rect">
            <a:avLst/>
          </a:prstGeom>
          <a:noFill/>
          <a:ln>
            <a:noFill/>
          </a:ln>
        </p:spPr>
      </p:pic>
      <p:pic>
        <p:nvPicPr>
          <p:cNvPr id="11" name="Picture 10" descr="History of the Operating System">
            <a:extLst>
              <a:ext uri="{FF2B5EF4-FFF2-40B4-BE49-F238E27FC236}">
                <a16:creationId xmlns:a16="http://schemas.microsoft.com/office/drawing/2014/main" id="{91864432-C4BB-4894-8900-62F27120EF38}"/>
              </a:ext>
            </a:extLst>
          </p:cNvPr>
          <p:cNvPicPr/>
          <p:nvPr/>
        </p:nvPicPr>
        <p:blipFill rotWithShape="1">
          <a:blip r:embed="rId3">
            <a:extLst>
              <a:ext uri="{28A0092B-C50C-407E-A947-70E740481C1C}">
                <a14:useLocalDpi xmlns:a14="http://schemas.microsoft.com/office/drawing/2010/main" val="0"/>
              </a:ext>
            </a:extLst>
          </a:blip>
          <a:srcRect t="7455"/>
          <a:stretch/>
        </p:blipFill>
        <p:spPr bwMode="auto">
          <a:xfrm>
            <a:off x="8190963" y="3324878"/>
            <a:ext cx="3974091" cy="3230122"/>
          </a:xfrm>
          <a:prstGeom prst="rect">
            <a:avLst/>
          </a:prstGeom>
          <a:noFill/>
          <a:ln>
            <a:noFill/>
          </a:ln>
        </p:spPr>
      </p:pic>
    </p:spTree>
    <p:extLst>
      <p:ext uri="{BB962C8B-B14F-4D97-AF65-F5344CB8AC3E}">
        <p14:creationId xmlns:p14="http://schemas.microsoft.com/office/powerpoint/2010/main" val="32435164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fade">
                                      <p:cBhvr>
                                        <p:cTn id="4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052E7D-9FFA-41C8-8A25-6F474AFE6F77}"/>
              </a:ext>
            </a:extLst>
          </p:cNvPr>
          <p:cNvSpPr>
            <a:spLocks noGrp="1"/>
          </p:cNvSpPr>
          <p:nvPr>
            <p:ph type="body" sz="half" idx="2"/>
          </p:nvPr>
        </p:nvSpPr>
        <p:spPr>
          <a:xfrm>
            <a:off x="14067" y="520505"/>
            <a:ext cx="12177931" cy="6048993"/>
          </a:xfrm>
        </p:spPr>
        <p:txBody>
          <a:bodyPr>
            <a:normAutofit/>
          </a:bodyPr>
          <a:lstStyle/>
          <a:p>
            <a:pPr>
              <a:buFont typeface="Wingdings" panose="05000000000000000000" pitchFamily="2" charset="2"/>
              <a:buChar char="Ø"/>
            </a:pPr>
            <a:r>
              <a:rPr lang="en-IN" b="1" dirty="0">
                <a:solidFill>
                  <a:srgbClr val="FFFF00"/>
                </a:solidFill>
              </a:rPr>
              <a:t>Network Operating System:</a:t>
            </a:r>
          </a:p>
          <a:p>
            <a:pPr>
              <a:buFont typeface="Wingdings" panose="05000000000000000000" pitchFamily="2" charset="2"/>
              <a:buChar char="Ø"/>
            </a:pPr>
            <a:r>
              <a:rPr lang="en-US" sz="1800" b="1" dirty="0"/>
              <a:t>Advantages of network operating system:</a:t>
            </a:r>
            <a:endParaRPr lang="en-US" sz="1800" dirty="0"/>
          </a:p>
          <a:p>
            <a:pPr lvl="1">
              <a:buFont typeface="Wingdings" panose="05000000000000000000" pitchFamily="2" charset="2"/>
              <a:buChar char="§"/>
            </a:pPr>
            <a:r>
              <a:rPr lang="en-US" dirty="0"/>
              <a:t>The servers are centralized that can be accessed remotely from distant locations and different systems.</a:t>
            </a:r>
          </a:p>
          <a:p>
            <a:pPr lvl="1">
              <a:buFont typeface="Wingdings" panose="05000000000000000000" pitchFamily="2" charset="2"/>
              <a:buChar char="§"/>
            </a:pPr>
            <a:r>
              <a:rPr lang="en-US" dirty="0"/>
              <a:t>It is easy to integrate advanced and recent technologies and hardware in this system.</a:t>
            </a:r>
          </a:p>
          <a:p>
            <a:pPr>
              <a:buFont typeface="Wingdings" panose="05000000000000000000" pitchFamily="2" charset="2"/>
              <a:buChar char="Ø"/>
            </a:pPr>
            <a:r>
              <a:rPr lang="en-US" sz="1800" b="1" dirty="0"/>
              <a:t>Disadvantages of network operating system:</a:t>
            </a:r>
            <a:endParaRPr lang="en-US" sz="1800" dirty="0"/>
          </a:p>
          <a:p>
            <a:pPr lvl="1">
              <a:buFont typeface="Wingdings" panose="05000000000000000000" pitchFamily="2" charset="2"/>
              <a:buChar char="§"/>
            </a:pPr>
            <a:r>
              <a:rPr lang="en-US" dirty="0"/>
              <a:t>The servers used in the system may be expensive.</a:t>
            </a:r>
          </a:p>
          <a:p>
            <a:pPr lvl="1">
              <a:buFont typeface="Wingdings" panose="05000000000000000000" pitchFamily="2" charset="2"/>
              <a:buChar char="§"/>
            </a:pPr>
            <a:r>
              <a:rPr lang="en-US" dirty="0"/>
              <a:t>The system depends on the central location and requires regular monitoring and maintenance.</a:t>
            </a:r>
          </a:p>
        </p:txBody>
      </p:sp>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r>
              <a:rPr lang="en-IN" sz="2800" b="1" dirty="0">
                <a:solidFill>
                  <a:srgbClr val="54849A">
                    <a:lumMod val="50000"/>
                  </a:srgbClr>
                </a:solidFill>
                <a:latin typeface="Cabin"/>
              </a:rPr>
              <a:t>5.</a:t>
            </a:r>
            <a:r>
              <a:rPr lang="en-US" sz="2800" b="1" dirty="0">
                <a:solidFill>
                  <a:srgbClr val="54849A">
                    <a:lumMod val="50000"/>
                  </a:srgbClr>
                </a:solidFill>
                <a:latin typeface="Cabin"/>
              </a:rPr>
              <a:t> Types of operating System</a:t>
            </a:r>
            <a:endParaRPr lang="en-IN" sz="2800" b="1" dirty="0">
              <a:solidFill>
                <a:srgbClr val="54849A">
                  <a:lumMod val="50000"/>
                </a:srgbClr>
              </a:solidFill>
              <a:latin typeface="Cabin"/>
            </a:endParaRPr>
          </a:p>
        </p:txBody>
      </p:sp>
    </p:spTree>
    <p:extLst>
      <p:ext uri="{BB962C8B-B14F-4D97-AF65-F5344CB8AC3E}">
        <p14:creationId xmlns:p14="http://schemas.microsoft.com/office/powerpoint/2010/main" val="7783532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052E7D-9FFA-41C8-8A25-6F474AFE6F77}"/>
              </a:ext>
            </a:extLst>
          </p:cNvPr>
          <p:cNvSpPr>
            <a:spLocks noGrp="1"/>
          </p:cNvSpPr>
          <p:nvPr>
            <p:ph type="body" sz="half" idx="2"/>
          </p:nvPr>
        </p:nvSpPr>
        <p:spPr>
          <a:xfrm>
            <a:off x="14067" y="520505"/>
            <a:ext cx="12177931" cy="6048993"/>
          </a:xfrm>
        </p:spPr>
        <p:txBody>
          <a:bodyPr>
            <a:normAutofit/>
          </a:bodyPr>
          <a:lstStyle/>
          <a:p>
            <a:pPr>
              <a:buFont typeface="Wingdings" panose="05000000000000000000" pitchFamily="2" charset="2"/>
              <a:buChar char="Ø"/>
            </a:pPr>
            <a:r>
              <a:rPr lang="en-IN" b="1" dirty="0">
                <a:solidFill>
                  <a:srgbClr val="FFFF00"/>
                </a:solidFill>
              </a:rPr>
              <a:t>Real-time Operating System:</a:t>
            </a:r>
          </a:p>
          <a:p>
            <a:pPr marL="285750" lvl="1">
              <a:buFont typeface="Wingdings" panose="05000000000000000000" pitchFamily="2" charset="2"/>
              <a:buChar char="§"/>
            </a:pPr>
            <a:r>
              <a:rPr lang="en-US" dirty="0"/>
              <a:t>It is developed for real-time applications where data should be processed in a fixed, small duration of time.</a:t>
            </a:r>
          </a:p>
          <a:p>
            <a:pPr marL="285750" lvl="1">
              <a:buFont typeface="Wingdings" panose="05000000000000000000" pitchFamily="2" charset="2"/>
              <a:buChar char="§"/>
            </a:pPr>
            <a:r>
              <a:rPr lang="en-US" dirty="0"/>
              <a:t>It is used in an environment where multiple processes are supposed to be accepted and processed in a short time.</a:t>
            </a:r>
          </a:p>
          <a:p>
            <a:pPr marL="285750" lvl="1">
              <a:buFont typeface="Wingdings" panose="05000000000000000000" pitchFamily="2" charset="2"/>
              <a:buChar char="§"/>
            </a:pPr>
            <a:r>
              <a:rPr lang="en-US" dirty="0"/>
              <a:t>RTOS requires quick input and immediate response</a:t>
            </a:r>
          </a:p>
          <a:p>
            <a:pPr marL="285750" lvl="1">
              <a:buFont typeface="Wingdings" panose="05000000000000000000" pitchFamily="2" charset="2"/>
              <a:buChar char="§"/>
            </a:pPr>
            <a:r>
              <a:rPr lang="en-US" dirty="0"/>
              <a:t>Example: in a petroleum refinery, if the temperate gets too high and crosses the threshold value, there should be an immediate response to this situation to avoid the explosion. </a:t>
            </a:r>
          </a:p>
          <a:p>
            <a:pPr marL="285750" lvl="1">
              <a:buFont typeface="Wingdings" panose="05000000000000000000" pitchFamily="2" charset="2"/>
              <a:buChar char="§"/>
            </a:pPr>
            <a:r>
              <a:rPr lang="en-US" dirty="0"/>
              <a:t>Similarly, this system is used to control scientific instruments, missile launch systems, traffic lights control systems, air traffic control systems, etc.</a:t>
            </a:r>
          </a:p>
          <a:p>
            <a:pPr marL="285750" lvl="1">
              <a:buFont typeface="Wingdings" panose="05000000000000000000" pitchFamily="2" charset="2"/>
              <a:buChar char="§"/>
            </a:pPr>
            <a:endParaRPr lang="en-US" dirty="0"/>
          </a:p>
        </p:txBody>
      </p:sp>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r>
              <a:rPr lang="en-IN" sz="2800" b="1" dirty="0">
                <a:solidFill>
                  <a:srgbClr val="54849A">
                    <a:lumMod val="50000"/>
                  </a:srgbClr>
                </a:solidFill>
                <a:latin typeface="Cabin"/>
              </a:rPr>
              <a:t>5.</a:t>
            </a:r>
            <a:r>
              <a:rPr lang="en-US" sz="2800" b="1" dirty="0">
                <a:solidFill>
                  <a:srgbClr val="54849A">
                    <a:lumMod val="50000"/>
                  </a:srgbClr>
                </a:solidFill>
                <a:latin typeface="Cabin"/>
              </a:rPr>
              <a:t> Types of operating System</a:t>
            </a:r>
            <a:endParaRPr lang="en-IN" sz="2800" b="1" dirty="0">
              <a:solidFill>
                <a:srgbClr val="54849A">
                  <a:lumMod val="50000"/>
                </a:srgbClr>
              </a:solidFill>
              <a:latin typeface="Cabin"/>
            </a:endParaRPr>
          </a:p>
        </p:txBody>
      </p:sp>
    </p:spTree>
    <p:extLst>
      <p:ext uri="{BB962C8B-B14F-4D97-AF65-F5344CB8AC3E}">
        <p14:creationId xmlns:p14="http://schemas.microsoft.com/office/powerpoint/2010/main" val="17402282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052E7D-9FFA-41C8-8A25-6F474AFE6F77}"/>
              </a:ext>
            </a:extLst>
          </p:cNvPr>
          <p:cNvSpPr>
            <a:spLocks noGrp="1"/>
          </p:cNvSpPr>
          <p:nvPr>
            <p:ph type="body" sz="half" idx="2"/>
          </p:nvPr>
        </p:nvSpPr>
        <p:spPr>
          <a:xfrm>
            <a:off x="14067" y="520505"/>
            <a:ext cx="12177931" cy="6048993"/>
          </a:xfrm>
        </p:spPr>
        <p:txBody>
          <a:bodyPr>
            <a:normAutofit/>
          </a:bodyPr>
          <a:lstStyle/>
          <a:p>
            <a:pPr>
              <a:buFont typeface="Wingdings" panose="05000000000000000000" pitchFamily="2" charset="2"/>
              <a:buChar char="Ø"/>
            </a:pPr>
            <a:r>
              <a:rPr lang="en-IN" b="1" dirty="0">
                <a:solidFill>
                  <a:srgbClr val="FFFF00"/>
                </a:solidFill>
              </a:rPr>
              <a:t>Real-time Operating System:</a:t>
            </a:r>
          </a:p>
          <a:p>
            <a:r>
              <a:rPr lang="en-US" sz="1800" dirty="0"/>
              <a:t>This system is further divided into two types based on the time constraints:</a:t>
            </a:r>
          </a:p>
          <a:p>
            <a:pPr>
              <a:buFont typeface="Wingdings" panose="05000000000000000000" pitchFamily="2" charset="2"/>
              <a:buChar char="§"/>
            </a:pPr>
            <a:r>
              <a:rPr lang="en-US" sz="1800" b="1" dirty="0"/>
              <a:t>Hard Real-Time Systems:</a:t>
            </a:r>
            <a:endParaRPr lang="en-US" sz="1800" dirty="0"/>
          </a:p>
          <a:p>
            <a:pPr lvl="1">
              <a:buFont typeface="Wingdings" panose="05000000000000000000" pitchFamily="2" charset="2"/>
              <a:buChar char="§"/>
            </a:pPr>
            <a:r>
              <a:rPr lang="en-US" dirty="0"/>
              <a:t>These are used for the applications where timing is critical or response time is a major factor; even a delay of a fraction of the second can result in a disaster. </a:t>
            </a:r>
          </a:p>
          <a:p>
            <a:pPr lvl="1">
              <a:buFont typeface="Wingdings" panose="05000000000000000000" pitchFamily="2" charset="2"/>
              <a:buChar char="§"/>
            </a:pPr>
            <a:r>
              <a:rPr lang="en-US" dirty="0"/>
              <a:t>For example, airbags and automatic parachutes that open instantly in case of an accident. Besides this, these systems lack virtual memory.</a:t>
            </a:r>
          </a:p>
          <a:p>
            <a:pPr>
              <a:buFont typeface="Wingdings" panose="05000000000000000000" pitchFamily="2" charset="2"/>
              <a:buChar char="§"/>
            </a:pPr>
            <a:r>
              <a:rPr lang="en-US" sz="1800" b="1" dirty="0"/>
              <a:t>Soft Real-Time Systems:</a:t>
            </a:r>
            <a:endParaRPr lang="en-US" sz="1800" dirty="0"/>
          </a:p>
          <a:p>
            <a:pPr lvl="1">
              <a:buFont typeface="Wingdings" panose="05000000000000000000" pitchFamily="2" charset="2"/>
              <a:buChar char="§"/>
            </a:pPr>
            <a:r>
              <a:rPr lang="en-US" dirty="0"/>
              <a:t>These are used for application where timing or response time is less critical.</a:t>
            </a:r>
          </a:p>
          <a:p>
            <a:pPr lvl="1">
              <a:buFont typeface="Wingdings" panose="05000000000000000000" pitchFamily="2" charset="2"/>
              <a:buChar char="§"/>
            </a:pPr>
            <a:r>
              <a:rPr lang="en-US" dirty="0"/>
              <a:t>Here, the failure to meet the deadline may result in a degraded performance instead of a disaster.</a:t>
            </a:r>
          </a:p>
          <a:p>
            <a:pPr lvl="1">
              <a:buFont typeface="Wingdings" panose="05000000000000000000" pitchFamily="2" charset="2"/>
              <a:buChar char="§"/>
            </a:pPr>
            <a:r>
              <a:rPr lang="en-US" dirty="0"/>
              <a:t>For example, video surveillance (</a:t>
            </a:r>
            <a:r>
              <a:rPr lang="en-US" dirty="0" err="1"/>
              <a:t>cctv</a:t>
            </a:r>
            <a:r>
              <a:rPr lang="en-US" dirty="0"/>
              <a:t>), video player, virtual reality, etc. Here, the deadlines are not critical for every task every time.</a:t>
            </a:r>
          </a:p>
          <a:p>
            <a:pPr marL="285750" lvl="1">
              <a:buFont typeface="Wingdings" panose="05000000000000000000" pitchFamily="2" charset="2"/>
              <a:buChar char="§"/>
            </a:pPr>
            <a:endParaRPr lang="en-US" dirty="0"/>
          </a:p>
        </p:txBody>
      </p:sp>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r>
              <a:rPr lang="en-IN" sz="2800" b="1" dirty="0">
                <a:solidFill>
                  <a:srgbClr val="54849A">
                    <a:lumMod val="50000"/>
                  </a:srgbClr>
                </a:solidFill>
                <a:latin typeface="Cabin"/>
              </a:rPr>
              <a:t>5.</a:t>
            </a:r>
            <a:r>
              <a:rPr lang="en-US" sz="2800" b="1" dirty="0">
                <a:solidFill>
                  <a:srgbClr val="54849A">
                    <a:lumMod val="50000"/>
                  </a:srgbClr>
                </a:solidFill>
                <a:latin typeface="Cabin"/>
              </a:rPr>
              <a:t> Types of operating System</a:t>
            </a:r>
            <a:endParaRPr lang="en-IN" sz="2800" b="1" dirty="0">
              <a:solidFill>
                <a:srgbClr val="54849A">
                  <a:lumMod val="50000"/>
                </a:srgbClr>
              </a:solidFill>
              <a:latin typeface="Cabin"/>
            </a:endParaRPr>
          </a:p>
        </p:txBody>
      </p:sp>
    </p:spTree>
    <p:extLst>
      <p:ext uri="{BB962C8B-B14F-4D97-AF65-F5344CB8AC3E}">
        <p14:creationId xmlns:p14="http://schemas.microsoft.com/office/powerpoint/2010/main" val="19106809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fade">
                                      <p:cBhvr>
                                        <p:cTn id="4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052E7D-9FFA-41C8-8A25-6F474AFE6F77}"/>
              </a:ext>
            </a:extLst>
          </p:cNvPr>
          <p:cNvSpPr>
            <a:spLocks noGrp="1"/>
          </p:cNvSpPr>
          <p:nvPr>
            <p:ph type="body" sz="half" idx="2"/>
          </p:nvPr>
        </p:nvSpPr>
        <p:spPr>
          <a:xfrm>
            <a:off x="14067" y="520505"/>
            <a:ext cx="12177931" cy="6048993"/>
          </a:xfrm>
        </p:spPr>
        <p:txBody>
          <a:bodyPr>
            <a:normAutofit/>
          </a:bodyPr>
          <a:lstStyle/>
          <a:p>
            <a:pPr>
              <a:buFont typeface="Wingdings" panose="05000000000000000000" pitchFamily="2" charset="2"/>
              <a:buChar char="Ø"/>
            </a:pPr>
            <a:r>
              <a:rPr lang="en-IN" b="1" dirty="0">
                <a:solidFill>
                  <a:srgbClr val="FFFF00"/>
                </a:solidFill>
              </a:rPr>
              <a:t>Real-time Operating System:</a:t>
            </a:r>
          </a:p>
          <a:p>
            <a:r>
              <a:rPr lang="en-US" sz="1800" b="1" dirty="0">
                <a:solidFill>
                  <a:srgbClr val="FFFF00"/>
                </a:solidFill>
              </a:rPr>
              <a:t>Advantages of real-time operating system:</a:t>
            </a:r>
            <a:endParaRPr lang="en-US" sz="1800" dirty="0">
              <a:solidFill>
                <a:srgbClr val="FFFF00"/>
              </a:solidFill>
            </a:endParaRPr>
          </a:p>
          <a:p>
            <a:pPr>
              <a:buFont typeface="Wingdings" panose="05000000000000000000" pitchFamily="2" charset="2"/>
              <a:buChar char="§"/>
            </a:pPr>
            <a:r>
              <a:rPr lang="en-US" sz="1800" dirty="0"/>
              <a:t>The output is more and quick owing to the maximum utilization of devices and system</a:t>
            </a:r>
          </a:p>
          <a:p>
            <a:pPr>
              <a:buFont typeface="Wingdings" panose="05000000000000000000" pitchFamily="2" charset="2"/>
              <a:buChar char="§"/>
            </a:pPr>
            <a:r>
              <a:rPr lang="en-US" sz="1800" dirty="0"/>
              <a:t>Task shifting is very quick, e.g., 3 microseconds, due to which it seems that several tasks are executed simultaneously</a:t>
            </a:r>
          </a:p>
          <a:p>
            <a:pPr>
              <a:buFont typeface="Wingdings" panose="05000000000000000000" pitchFamily="2" charset="2"/>
              <a:buChar char="§"/>
            </a:pPr>
            <a:r>
              <a:rPr lang="en-US" sz="1800" dirty="0"/>
              <a:t>Gives more importance to the currently running applications than the queued application</a:t>
            </a:r>
          </a:p>
          <a:p>
            <a:pPr>
              <a:buFont typeface="Wingdings" panose="05000000000000000000" pitchFamily="2" charset="2"/>
              <a:buChar char="§"/>
            </a:pPr>
            <a:r>
              <a:rPr lang="en-US" sz="1800" dirty="0"/>
              <a:t>It can be used in embedded systems like in transport and others.</a:t>
            </a:r>
          </a:p>
          <a:p>
            <a:pPr>
              <a:buFont typeface="Wingdings" panose="05000000000000000000" pitchFamily="2" charset="2"/>
              <a:buChar char="§"/>
            </a:pPr>
            <a:r>
              <a:rPr lang="en-US" sz="1800" dirty="0"/>
              <a:t>It is free of errors.</a:t>
            </a:r>
          </a:p>
          <a:p>
            <a:pPr>
              <a:buFont typeface="Wingdings" panose="05000000000000000000" pitchFamily="2" charset="2"/>
              <a:buChar char="§"/>
            </a:pPr>
            <a:r>
              <a:rPr lang="en-US" sz="1800" dirty="0"/>
              <a:t>Memory is allocated appropriately.</a:t>
            </a:r>
          </a:p>
          <a:p>
            <a:r>
              <a:rPr lang="en-US" sz="1800" b="1" dirty="0">
                <a:solidFill>
                  <a:srgbClr val="FFFF00"/>
                </a:solidFill>
              </a:rPr>
              <a:t>Disadvantages of real-time operating system:</a:t>
            </a:r>
            <a:endParaRPr lang="en-US" sz="1800" dirty="0">
              <a:solidFill>
                <a:srgbClr val="FFFF00"/>
              </a:solidFill>
            </a:endParaRPr>
          </a:p>
          <a:p>
            <a:pPr>
              <a:buFont typeface="Wingdings" panose="05000000000000000000" pitchFamily="2" charset="2"/>
              <a:buChar char="§"/>
            </a:pPr>
            <a:r>
              <a:rPr lang="en-US" sz="1800" dirty="0"/>
              <a:t>A fewer number of tasks can run simultaneously to avoid errors.</a:t>
            </a:r>
          </a:p>
          <a:p>
            <a:pPr>
              <a:buFont typeface="Wingdings" panose="05000000000000000000" pitchFamily="2" charset="2"/>
              <a:buChar char="§"/>
            </a:pPr>
            <a:r>
              <a:rPr lang="en-US" sz="1800" dirty="0"/>
              <a:t>It is not easy for a designer to write complex and difficult algorithms or proficient programs required to get the desired output.</a:t>
            </a:r>
          </a:p>
          <a:p>
            <a:pPr>
              <a:buFont typeface="Wingdings" panose="05000000000000000000" pitchFamily="2" charset="2"/>
              <a:buChar char="§"/>
            </a:pPr>
            <a:r>
              <a:rPr lang="en-US" sz="1800" dirty="0"/>
              <a:t>Specific drivers and interrupt signals are required to respond to interrupts quickly.</a:t>
            </a:r>
          </a:p>
          <a:p>
            <a:pPr>
              <a:buFont typeface="Wingdings" panose="05000000000000000000" pitchFamily="2" charset="2"/>
              <a:buChar char="§"/>
            </a:pPr>
            <a:r>
              <a:rPr lang="en-US" sz="1800" dirty="0"/>
              <a:t>It may be very expensive due to the involvement of the resources required to work.</a:t>
            </a:r>
          </a:p>
          <a:p>
            <a:pPr marL="285750" lvl="1">
              <a:buFont typeface="Wingdings" panose="05000000000000000000" pitchFamily="2" charset="2"/>
              <a:buChar char="§"/>
            </a:pPr>
            <a:endParaRPr lang="en-US" dirty="0"/>
          </a:p>
        </p:txBody>
      </p:sp>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r>
              <a:rPr lang="en-IN" sz="2800" b="1" dirty="0">
                <a:solidFill>
                  <a:srgbClr val="54849A">
                    <a:lumMod val="50000"/>
                  </a:srgbClr>
                </a:solidFill>
                <a:latin typeface="Cabin"/>
              </a:rPr>
              <a:t>5.</a:t>
            </a:r>
            <a:r>
              <a:rPr lang="en-US" sz="2800" b="1" dirty="0">
                <a:solidFill>
                  <a:srgbClr val="54849A">
                    <a:lumMod val="50000"/>
                  </a:srgbClr>
                </a:solidFill>
                <a:latin typeface="Cabin"/>
              </a:rPr>
              <a:t> Types of operating System</a:t>
            </a:r>
            <a:endParaRPr lang="en-IN" sz="2800" b="1" dirty="0">
              <a:solidFill>
                <a:srgbClr val="54849A">
                  <a:lumMod val="50000"/>
                </a:srgbClr>
              </a:solidFill>
              <a:latin typeface="Cabin"/>
            </a:endParaRPr>
          </a:p>
        </p:txBody>
      </p:sp>
    </p:spTree>
    <p:extLst>
      <p:ext uri="{BB962C8B-B14F-4D97-AF65-F5344CB8AC3E}">
        <p14:creationId xmlns:p14="http://schemas.microsoft.com/office/powerpoint/2010/main" val="32187198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fade">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fade">
                                      <p:cBhvr>
                                        <p:cTn id="52" dur="500"/>
                                        <p:tgtEl>
                                          <p:spTgt spid="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xEl>
                                              <p:pRg st="10" end="10"/>
                                            </p:txEl>
                                          </p:spTgt>
                                        </p:tgtEl>
                                        <p:attrNameLst>
                                          <p:attrName>style.visibility</p:attrName>
                                        </p:attrNameLst>
                                      </p:cBhvr>
                                      <p:to>
                                        <p:strVal val="visible"/>
                                      </p:to>
                                    </p:set>
                                    <p:animEffect transition="in" filter="fade">
                                      <p:cBhvr>
                                        <p:cTn id="57" dur="500"/>
                                        <p:tgtEl>
                                          <p:spTgt spid="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xEl>
                                              <p:pRg st="11" end="11"/>
                                            </p:txEl>
                                          </p:spTgt>
                                        </p:tgtEl>
                                        <p:attrNameLst>
                                          <p:attrName>style.visibility</p:attrName>
                                        </p:attrNameLst>
                                      </p:cBhvr>
                                      <p:to>
                                        <p:strVal val="visible"/>
                                      </p:to>
                                    </p:set>
                                    <p:animEffect transition="in" filter="fade">
                                      <p:cBhvr>
                                        <p:cTn id="62" dur="500"/>
                                        <p:tgtEl>
                                          <p:spTgt spid="8">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
                                            <p:txEl>
                                              <p:pRg st="12" end="12"/>
                                            </p:txEl>
                                          </p:spTgt>
                                        </p:tgtEl>
                                        <p:attrNameLst>
                                          <p:attrName>style.visibility</p:attrName>
                                        </p:attrNameLst>
                                      </p:cBhvr>
                                      <p:to>
                                        <p:strVal val="visible"/>
                                      </p:to>
                                    </p:set>
                                    <p:animEffect transition="in" filter="fade">
                                      <p:cBhvr>
                                        <p:cTn id="67"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052E7D-9FFA-41C8-8A25-6F474AFE6F77}"/>
              </a:ext>
            </a:extLst>
          </p:cNvPr>
          <p:cNvSpPr>
            <a:spLocks noGrp="1"/>
          </p:cNvSpPr>
          <p:nvPr>
            <p:ph type="body" sz="half" idx="2"/>
          </p:nvPr>
        </p:nvSpPr>
        <p:spPr>
          <a:xfrm>
            <a:off x="14067" y="520505"/>
            <a:ext cx="12177931" cy="6048993"/>
          </a:xfrm>
        </p:spPr>
        <p:txBody>
          <a:bodyPr>
            <a:normAutofit/>
          </a:bodyPr>
          <a:lstStyle/>
          <a:p>
            <a:pPr marL="360363" lvl="0">
              <a:buFont typeface="Wingdings" panose="05000000000000000000" pitchFamily="2" charset="2"/>
              <a:buChar char="Ø"/>
            </a:pPr>
            <a:endParaRPr lang="en-US" b="1" dirty="0"/>
          </a:p>
          <a:p>
            <a:pPr marL="360363">
              <a:buFont typeface="Wingdings" panose="05000000000000000000" pitchFamily="2" charset="2"/>
              <a:buChar char="Ø"/>
            </a:pPr>
            <a:endParaRPr lang="en-US" dirty="0"/>
          </a:p>
          <a:p>
            <a:pPr marL="360363">
              <a:buFont typeface="Wingdings" panose="05000000000000000000" pitchFamily="2" charset="2"/>
              <a:buChar char="Ø"/>
            </a:pPr>
            <a:r>
              <a:rPr lang="en-US" dirty="0"/>
              <a:t>An operating system is a program that acts as an interface between the software and the computer hardware.</a:t>
            </a:r>
          </a:p>
          <a:p>
            <a:pPr marL="360363">
              <a:buFont typeface="Wingdings" panose="05000000000000000000" pitchFamily="2" charset="2"/>
              <a:buChar char="Ø"/>
            </a:pPr>
            <a:r>
              <a:rPr lang="en-US" dirty="0"/>
              <a:t>It is an integrated set of specialized programs used to manage overall resources and operations of the computer.</a:t>
            </a:r>
          </a:p>
          <a:p>
            <a:pPr marL="360363">
              <a:buFont typeface="Wingdings" panose="05000000000000000000" pitchFamily="2" charset="2"/>
              <a:buChar char="Ø"/>
            </a:pPr>
            <a:r>
              <a:rPr lang="en-US" dirty="0"/>
              <a:t>It is a specialized software that controls and monitors the execution of all other programs that reside in the computer, including application programs and other system software.</a:t>
            </a:r>
          </a:p>
          <a:p>
            <a:pPr marL="360363" lvl="0">
              <a:buFont typeface="Wingdings" panose="05000000000000000000" pitchFamily="2" charset="2"/>
              <a:buChar char="Ø"/>
            </a:pPr>
            <a:r>
              <a:rPr lang="en-US" dirty="0"/>
              <a:t>An operating system falls under the category of system software that performs all the fundamental tasks like file management, memory handling, process management, handling the input/output, and governing and managing the peripheral devices like disk drives, networking hardware, printers, etc.</a:t>
            </a:r>
          </a:p>
          <a:p>
            <a:pPr marL="360363" lvl="0">
              <a:buFont typeface="Wingdings" panose="05000000000000000000" pitchFamily="2" charset="2"/>
              <a:buChar char="Ø"/>
            </a:pPr>
            <a:r>
              <a:rPr lang="en-IN" dirty="0"/>
              <a:t>Operating Systems are Linux, Windows, OS X, Solaris, OS/400, Chrome OS,</a:t>
            </a:r>
            <a:r>
              <a:rPr lang="en-IN" b="1" dirty="0"/>
              <a:t> Android</a:t>
            </a:r>
            <a:r>
              <a:rPr lang="en-IN" dirty="0"/>
              <a:t> Operating System, etc.</a:t>
            </a:r>
            <a:endParaRPr lang="en-US" dirty="0"/>
          </a:p>
        </p:txBody>
      </p:sp>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r>
              <a:rPr lang="en-IN" sz="2800" b="1" dirty="0">
                <a:solidFill>
                  <a:srgbClr val="54849A">
                    <a:lumMod val="50000"/>
                  </a:srgbClr>
                </a:solidFill>
                <a:latin typeface="Cabin"/>
              </a:rPr>
              <a:t>1. Definition O.S.</a:t>
            </a:r>
          </a:p>
        </p:txBody>
      </p:sp>
    </p:spTree>
    <p:extLst>
      <p:ext uri="{BB962C8B-B14F-4D97-AF65-F5344CB8AC3E}">
        <p14:creationId xmlns:p14="http://schemas.microsoft.com/office/powerpoint/2010/main" val="4120401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randombar(horizontal)">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randombar(horizontal)">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randombar(horizontal)">
                                      <p:cBhvr>
                                        <p:cTn id="22" dur="50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randombar(horizontal)">
                                      <p:cBhvr>
                                        <p:cTn id="2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052E7D-9FFA-41C8-8A25-6F474AFE6F77}"/>
              </a:ext>
            </a:extLst>
          </p:cNvPr>
          <p:cNvSpPr>
            <a:spLocks noGrp="1"/>
          </p:cNvSpPr>
          <p:nvPr>
            <p:ph type="body" sz="half" idx="2"/>
          </p:nvPr>
        </p:nvSpPr>
        <p:spPr>
          <a:xfrm>
            <a:off x="14067" y="520505"/>
            <a:ext cx="12177931" cy="6048993"/>
          </a:xfrm>
        </p:spPr>
        <p:txBody>
          <a:bodyPr>
            <a:normAutofit/>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A structure of an Operating System determines </a:t>
            </a:r>
            <a:r>
              <a:rPr lang="en-US" b="1" dirty="0"/>
              <a:t>how it has been designed and how it functions</a:t>
            </a:r>
            <a:r>
              <a:rPr lang="en-US" dirty="0"/>
              <a:t>.</a:t>
            </a:r>
          </a:p>
          <a:p>
            <a:pPr>
              <a:buFont typeface="Wingdings" panose="05000000000000000000" pitchFamily="2" charset="2"/>
              <a:buChar char="Ø"/>
            </a:pPr>
            <a:r>
              <a:rPr lang="en-US" dirty="0"/>
              <a:t>There are following different ways of designing a new structure of an Operating system:</a:t>
            </a:r>
          </a:p>
          <a:p>
            <a:pPr marL="857250" lvl="1" indent="-457200">
              <a:buAutoNum type="arabicPeriod"/>
            </a:pPr>
            <a:r>
              <a:rPr lang="en-US" sz="2000" b="1" dirty="0"/>
              <a:t>Monolithic systems</a:t>
            </a:r>
          </a:p>
          <a:p>
            <a:pPr marL="857250" lvl="1" indent="-457200">
              <a:buAutoNum type="arabicPeriod"/>
            </a:pPr>
            <a:r>
              <a:rPr lang="en-US" sz="2000" b="1" dirty="0"/>
              <a:t>Layered systems</a:t>
            </a:r>
          </a:p>
          <a:p>
            <a:pPr marL="857250" lvl="1" indent="-457200">
              <a:buAutoNum type="arabicPeriod"/>
            </a:pPr>
            <a:r>
              <a:rPr lang="en-US" sz="2000" b="1" dirty="0"/>
              <a:t>Microkernels</a:t>
            </a:r>
          </a:p>
          <a:p>
            <a:pPr marL="857250" lvl="1" indent="-457200">
              <a:buAutoNum type="arabicPeriod"/>
            </a:pPr>
            <a:r>
              <a:rPr lang="en-US" sz="2000" b="1" dirty="0"/>
              <a:t>Exokernels</a:t>
            </a:r>
          </a:p>
          <a:p>
            <a:pPr marL="857250" lvl="1" indent="-457200">
              <a:buAutoNum type="arabicPeriod"/>
            </a:pPr>
            <a:r>
              <a:rPr lang="en-US" sz="2000" b="1"/>
              <a:t>Client-server models</a:t>
            </a:r>
            <a:endParaRPr lang="en-US" sz="2000" b="1" dirty="0"/>
          </a:p>
        </p:txBody>
      </p:sp>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r>
              <a:rPr lang="en-IN" sz="2800" b="1" dirty="0">
                <a:solidFill>
                  <a:srgbClr val="54849A">
                    <a:lumMod val="50000"/>
                  </a:srgbClr>
                </a:solidFill>
                <a:latin typeface="Cabin"/>
              </a:rPr>
              <a:t>6.</a:t>
            </a:r>
            <a:r>
              <a:rPr lang="en-US" sz="2800" b="1" dirty="0">
                <a:solidFill>
                  <a:srgbClr val="54849A">
                    <a:lumMod val="50000"/>
                  </a:srgbClr>
                </a:solidFill>
                <a:latin typeface="Cabin"/>
              </a:rPr>
              <a:t> Structures of operating System</a:t>
            </a:r>
            <a:endParaRPr lang="en-IN" sz="2800" b="1" dirty="0">
              <a:solidFill>
                <a:srgbClr val="54849A">
                  <a:lumMod val="50000"/>
                </a:srgbClr>
              </a:solidFill>
              <a:latin typeface="Cabin"/>
            </a:endParaRPr>
          </a:p>
        </p:txBody>
      </p:sp>
    </p:spTree>
    <p:extLst>
      <p:ext uri="{BB962C8B-B14F-4D97-AF65-F5344CB8AC3E}">
        <p14:creationId xmlns:p14="http://schemas.microsoft.com/office/powerpoint/2010/main" val="21616429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fade">
                                      <p:cBhvr>
                                        <p:cTn id="15" dur="500"/>
                                        <p:tgtEl>
                                          <p:spTgt spid="8">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fade">
                                      <p:cBhvr>
                                        <p:cTn id="18" dur="500"/>
                                        <p:tgtEl>
                                          <p:spTgt spid="8">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fade">
                                      <p:cBhvr>
                                        <p:cTn id="21" dur="500"/>
                                        <p:tgtEl>
                                          <p:spTgt spid="8">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xEl>
                                              <p:pRg st="6" end="6"/>
                                            </p:txEl>
                                          </p:spTgt>
                                        </p:tgtEl>
                                        <p:attrNameLst>
                                          <p:attrName>style.visibility</p:attrName>
                                        </p:attrNameLst>
                                      </p:cBhvr>
                                      <p:to>
                                        <p:strVal val="visible"/>
                                      </p:to>
                                    </p:set>
                                    <p:animEffect transition="in" filter="fade">
                                      <p:cBhvr>
                                        <p:cTn id="24" dur="500"/>
                                        <p:tgtEl>
                                          <p:spTgt spid="8">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fade">
                                      <p:cBhvr>
                                        <p:cTn id="2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052E7D-9FFA-41C8-8A25-6F474AFE6F77}"/>
              </a:ext>
            </a:extLst>
          </p:cNvPr>
          <p:cNvSpPr>
            <a:spLocks noGrp="1"/>
          </p:cNvSpPr>
          <p:nvPr>
            <p:ph type="body" sz="half" idx="2"/>
          </p:nvPr>
        </p:nvSpPr>
        <p:spPr>
          <a:xfrm>
            <a:off x="14067" y="520505"/>
            <a:ext cx="7763589" cy="6048993"/>
          </a:xfrm>
        </p:spPr>
        <p:txBody>
          <a:bodyPr>
            <a:normAutofit/>
          </a:bodyPr>
          <a:lstStyle/>
          <a:p>
            <a:pPr>
              <a:buFont typeface="Wingdings" panose="05000000000000000000" pitchFamily="2" charset="2"/>
              <a:buChar char="Ø"/>
            </a:pPr>
            <a:endParaRPr lang="en-US" dirty="0"/>
          </a:p>
          <a:p>
            <a:pPr marL="0" indent="0"/>
            <a:r>
              <a:rPr lang="en-US" dirty="0">
                <a:solidFill>
                  <a:srgbClr val="FFFF00"/>
                </a:solidFill>
              </a:rPr>
              <a:t>1. </a:t>
            </a:r>
            <a:r>
              <a:rPr lang="en-US" sz="2000" b="1" dirty="0">
                <a:solidFill>
                  <a:srgbClr val="FFFF00"/>
                </a:solidFill>
              </a:rPr>
              <a:t>Monolithic systems:</a:t>
            </a:r>
          </a:p>
          <a:p>
            <a:pPr>
              <a:buFont typeface="Wingdings" panose="05000000000000000000" pitchFamily="2" charset="2"/>
              <a:buChar char="§"/>
            </a:pPr>
            <a:r>
              <a:rPr lang="en-US" dirty="0"/>
              <a:t>The entire operating system works in the kernel space</a:t>
            </a:r>
          </a:p>
          <a:p>
            <a:pPr>
              <a:buFont typeface="Wingdings" panose="05000000000000000000" pitchFamily="2" charset="2"/>
              <a:buChar char="§"/>
            </a:pPr>
            <a:r>
              <a:rPr lang="en-US" dirty="0"/>
              <a:t>This increases the size of the kernel as well as the operating system</a:t>
            </a:r>
          </a:p>
          <a:p>
            <a:pPr>
              <a:buFont typeface="Wingdings" panose="05000000000000000000" pitchFamily="2" charset="2"/>
              <a:buChar char="§"/>
            </a:pPr>
            <a:r>
              <a:rPr lang="en-US" dirty="0"/>
              <a:t>The kernel provides various services such as memory management, file management, process scheduling etc. using function calls.</a:t>
            </a:r>
          </a:p>
          <a:p>
            <a:pPr>
              <a:buFont typeface="Wingdings" panose="05000000000000000000" pitchFamily="2" charset="2"/>
              <a:buChar char="§"/>
            </a:pPr>
            <a:r>
              <a:rPr lang="en-US" dirty="0"/>
              <a:t>This makes the execution of the operating system quite fast as the services are implemented under the same address space.</a:t>
            </a:r>
          </a:p>
          <a:p>
            <a:pPr>
              <a:buFont typeface="Wingdings" panose="05000000000000000000" pitchFamily="2" charset="2"/>
              <a:buChar char="§"/>
            </a:pPr>
            <a:r>
              <a:rPr lang="en-US" dirty="0"/>
              <a:t>A process runs completely in a single address space</a:t>
            </a:r>
          </a:p>
          <a:p>
            <a:pPr>
              <a:buFont typeface="Wingdings" panose="05000000000000000000" pitchFamily="2" charset="2"/>
              <a:buChar char="§"/>
            </a:pPr>
            <a:r>
              <a:rPr lang="en-US" dirty="0"/>
              <a:t> The monolithic kernel is a static single binary file.</a:t>
            </a:r>
          </a:p>
          <a:p>
            <a:pPr>
              <a:buFont typeface="Wingdings" panose="05000000000000000000" pitchFamily="2" charset="2"/>
              <a:buChar char="§"/>
            </a:pPr>
            <a:endParaRPr lang="en-US" sz="2000" b="1" dirty="0">
              <a:solidFill>
                <a:srgbClr val="FFFF00"/>
              </a:solidFill>
            </a:endParaRPr>
          </a:p>
        </p:txBody>
      </p:sp>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r>
              <a:rPr lang="en-IN" sz="2800" b="1" dirty="0">
                <a:solidFill>
                  <a:srgbClr val="54849A">
                    <a:lumMod val="50000"/>
                  </a:srgbClr>
                </a:solidFill>
                <a:latin typeface="Cabin"/>
              </a:rPr>
              <a:t>6.</a:t>
            </a:r>
            <a:r>
              <a:rPr lang="en-US" sz="2800" b="1" dirty="0">
                <a:solidFill>
                  <a:srgbClr val="54849A">
                    <a:lumMod val="50000"/>
                  </a:srgbClr>
                </a:solidFill>
                <a:latin typeface="Cabin"/>
              </a:rPr>
              <a:t> Structures of operating System</a:t>
            </a:r>
            <a:endParaRPr lang="en-IN" sz="2800" b="1" dirty="0">
              <a:solidFill>
                <a:srgbClr val="54849A">
                  <a:lumMod val="50000"/>
                </a:srgbClr>
              </a:solidFill>
              <a:latin typeface="Cabin"/>
            </a:endParaRPr>
          </a:p>
        </p:txBody>
      </p:sp>
      <p:pic>
        <p:nvPicPr>
          <p:cNvPr id="1028" name="Picture 4" descr="What is a monolithic operating system - IT Release">
            <a:extLst>
              <a:ext uri="{FF2B5EF4-FFF2-40B4-BE49-F238E27FC236}">
                <a16:creationId xmlns:a16="http://schemas.microsoft.com/office/drawing/2014/main" id="{878AA747-BFE6-497A-B65C-EFCABDDD6B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023" t="19974" r="5275" b="4466"/>
          <a:stretch/>
        </p:blipFill>
        <p:spPr bwMode="auto">
          <a:xfrm>
            <a:off x="7804598" y="643943"/>
            <a:ext cx="4211391" cy="3670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6884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fade">
                                      <p:cBhvr>
                                        <p:cTn id="3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052E7D-9FFA-41C8-8A25-6F474AFE6F77}"/>
              </a:ext>
            </a:extLst>
          </p:cNvPr>
          <p:cNvSpPr>
            <a:spLocks noGrp="1"/>
          </p:cNvSpPr>
          <p:nvPr>
            <p:ph type="body" sz="half" idx="2"/>
          </p:nvPr>
        </p:nvSpPr>
        <p:spPr>
          <a:xfrm>
            <a:off x="14067" y="520505"/>
            <a:ext cx="7763589" cy="6048993"/>
          </a:xfrm>
        </p:spPr>
        <p:txBody>
          <a:bodyPr>
            <a:normAutofit/>
          </a:bodyPr>
          <a:lstStyle/>
          <a:p>
            <a:pPr>
              <a:buFont typeface="Wingdings" panose="05000000000000000000" pitchFamily="2" charset="2"/>
              <a:buChar char="Ø"/>
            </a:pPr>
            <a:endParaRPr lang="en-US" dirty="0"/>
          </a:p>
          <a:p>
            <a:pPr marL="0" indent="0"/>
            <a:r>
              <a:rPr lang="en-US" b="1" dirty="0">
                <a:solidFill>
                  <a:srgbClr val="FFFF00"/>
                </a:solidFill>
              </a:rPr>
              <a:t>Disadvantages Monolithic systems </a:t>
            </a:r>
            <a:r>
              <a:rPr lang="en-US" dirty="0"/>
              <a:t>:</a:t>
            </a:r>
          </a:p>
          <a:p>
            <a:pPr>
              <a:buFont typeface="Wingdings" panose="05000000000000000000" pitchFamily="2" charset="2"/>
              <a:buChar char="§"/>
            </a:pPr>
            <a:r>
              <a:rPr lang="en-US" dirty="0"/>
              <a:t>If any service fails, it leads to the failure of the entire system.</a:t>
            </a:r>
          </a:p>
          <a:p>
            <a:pPr>
              <a:buFont typeface="Wingdings" panose="05000000000000000000" pitchFamily="2" charset="2"/>
              <a:buChar char="§"/>
            </a:pPr>
            <a:r>
              <a:rPr lang="en-US" dirty="0"/>
              <a:t>To add any new service, the entire operating system needs to be modified by the user.</a:t>
            </a:r>
          </a:p>
        </p:txBody>
      </p:sp>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r>
              <a:rPr lang="en-IN" sz="2800" b="1" dirty="0">
                <a:solidFill>
                  <a:srgbClr val="54849A">
                    <a:lumMod val="50000"/>
                  </a:srgbClr>
                </a:solidFill>
                <a:latin typeface="Cabin"/>
              </a:rPr>
              <a:t>6.</a:t>
            </a:r>
            <a:r>
              <a:rPr lang="en-US" sz="2800" b="1" dirty="0">
                <a:solidFill>
                  <a:srgbClr val="54849A">
                    <a:lumMod val="50000"/>
                  </a:srgbClr>
                </a:solidFill>
                <a:latin typeface="Cabin"/>
              </a:rPr>
              <a:t> Structures of operating System</a:t>
            </a:r>
            <a:endParaRPr lang="en-IN" sz="2800" b="1" dirty="0">
              <a:solidFill>
                <a:srgbClr val="54849A">
                  <a:lumMod val="50000"/>
                </a:srgbClr>
              </a:solidFill>
              <a:latin typeface="Cabin"/>
            </a:endParaRPr>
          </a:p>
        </p:txBody>
      </p:sp>
      <p:pic>
        <p:nvPicPr>
          <p:cNvPr id="1028" name="Picture 4" descr="What is a monolithic operating system - IT Release">
            <a:extLst>
              <a:ext uri="{FF2B5EF4-FFF2-40B4-BE49-F238E27FC236}">
                <a16:creationId xmlns:a16="http://schemas.microsoft.com/office/drawing/2014/main" id="{878AA747-BFE6-497A-B65C-EFCABDDD6B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023" t="19974" r="5275" b="4466"/>
          <a:stretch/>
        </p:blipFill>
        <p:spPr bwMode="auto">
          <a:xfrm>
            <a:off x="7804598" y="643943"/>
            <a:ext cx="4211391" cy="3670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0363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052E7D-9FFA-41C8-8A25-6F474AFE6F77}"/>
              </a:ext>
            </a:extLst>
          </p:cNvPr>
          <p:cNvSpPr>
            <a:spLocks noGrp="1"/>
          </p:cNvSpPr>
          <p:nvPr>
            <p:ph type="body" sz="half" idx="2"/>
          </p:nvPr>
        </p:nvSpPr>
        <p:spPr>
          <a:xfrm>
            <a:off x="14067" y="520505"/>
            <a:ext cx="7417043" cy="6048993"/>
          </a:xfrm>
        </p:spPr>
        <p:txBody>
          <a:bodyPr>
            <a:normAutofit/>
          </a:bodyPr>
          <a:lstStyle/>
          <a:p>
            <a:pPr>
              <a:buFont typeface="Wingdings" panose="05000000000000000000" pitchFamily="2" charset="2"/>
              <a:buChar char="Ø"/>
            </a:pPr>
            <a:endParaRPr lang="en-US" dirty="0"/>
          </a:p>
          <a:p>
            <a:pPr marL="0" indent="0"/>
            <a:r>
              <a:rPr lang="en-US" dirty="0">
                <a:solidFill>
                  <a:srgbClr val="FFFF00"/>
                </a:solidFill>
              </a:rPr>
              <a:t>2. </a:t>
            </a:r>
            <a:r>
              <a:rPr lang="en-US" sz="2000" b="1" dirty="0">
                <a:solidFill>
                  <a:srgbClr val="FFFF00"/>
                </a:solidFill>
              </a:rPr>
              <a:t>Layered systems:</a:t>
            </a:r>
          </a:p>
          <a:p>
            <a:pPr>
              <a:buFont typeface="Wingdings" panose="05000000000000000000" pitchFamily="2" charset="2"/>
              <a:buChar char="§"/>
            </a:pPr>
            <a:r>
              <a:rPr lang="en-US" dirty="0"/>
              <a:t>The operating system is split into various layers </a:t>
            </a:r>
          </a:p>
          <a:p>
            <a:pPr>
              <a:buFont typeface="Wingdings" panose="05000000000000000000" pitchFamily="2" charset="2"/>
              <a:buChar char="§"/>
            </a:pPr>
            <a:r>
              <a:rPr lang="en-US" dirty="0"/>
              <a:t>Each of the layers have different functionalities.</a:t>
            </a:r>
          </a:p>
          <a:p>
            <a:pPr>
              <a:buFont typeface="Wingdings" panose="05000000000000000000" pitchFamily="2" charset="2"/>
              <a:buChar char="§"/>
            </a:pPr>
            <a:r>
              <a:rPr lang="en-US" dirty="0"/>
              <a:t>This type of operating system was created as an improvement over the early monolithic systems.</a:t>
            </a:r>
          </a:p>
          <a:p>
            <a:pPr>
              <a:buFont typeface="Wingdings" panose="05000000000000000000" pitchFamily="2" charset="2"/>
              <a:buChar char="§"/>
            </a:pPr>
            <a:r>
              <a:rPr lang="en-US" dirty="0"/>
              <a:t>All the layers can be defined separately and interact with each other as required.</a:t>
            </a:r>
          </a:p>
          <a:p>
            <a:pPr>
              <a:buFont typeface="Wingdings" panose="05000000000000000000" pitchFamily="2" charset="2"/>
              <a:buChar char="§"/>
            </a:pPr>
            <a:r>
              <a:rPr lang="en-US" dirty="0"/>
              <a:t>Each of the layers in the operating system can only interact with the layers that are above and below it.</a:t>
            </a:r>
          </a:p>
          <a:p>
            <a:pPr>
              <a:buFont typeface="Wingdings" panose="05000000000000000000" pitchFamily="2" charset="2"/>
              <a:buChar char="§"/>
            </a:pPr>
            <a:r>
              <a:rPr lang="en-US" dirty="0"/>
              <a:t>The lowest layer handles the hardware and the uppermost layer deals with the user applications.</a:t>
            </a:r>
          </a:p>
          <a:p>
            <a:pPr>
              <a:buFont typeface="Wingdings" panose="05000000000000000000" pitchFamily="2" charset="2"/>
              <a:buChar char="§"/>
            </a:pPr>
            <a:r>
              <a:rPr lang="en-US" dirty="0"/>
              <a:t>It is easier to create, maintain and update the System.</a:t>
            </a:r>
          </a:p>
          <a:p>
            <a:pPr>
              <a:buFont typeface="Wingdings" panose="05000000000000000000" pitchFamily="2" charset="2"/>
              <a:buChar char="§"/>
            </a:pPr>
            <a:r>
              <a:rPr lang="en-US" dirty="0"/>
              <a:t>Change in one layer specification does not affect the rest of the layers.</a:t>
            </a:r>
            <a:endParaRPr lang="en-US" sz="2000" b="1" dirty="0">
              <a:solidFill>
                <a:srgbClr val="FFFF00"/>
              </a:solidFill>
            </a:endParaRPr>
          </a:p>
        </p:txBody>
      </p:sp>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r>
              <a:rPr lang="en-IN" sz="2800" b="1" dirty="0">
                <a:solidFill>
                  <a:srgbClr val="54849A">
                    <a:lumMod val="50000"/>
                  </a:srgbClr>
                </a:solidFill>
                <a:latin typeface="Cabin"/>
              </a:rPr>
              <a:t>6.</a:t>
            </a:r>
            <a:r>
              <a:rPr lang="en-US" sz="2800" b="1" dirty="0">
                <a:solidFill>
                  <a:srgbClr val="54849A">
                    <a:lumMod val="50000"/>
                  </a:srgbClr>
                </a:solidFill>
                <a:latin typeface="Cabin"/>
              </a:rPr>
              <a:t> Structures of operating System</a:t>
            </a:r>
            <a:endParaRPr lang="en-IN" sz="2800" b="1" dirty="0">
              <a:solidFill>
                <a:srgbClr val="54849A">
                  <a:lumMod val="50000"/>
                </a:srgbClr>
              </a:solidFill>
              <a:latin typeface="Cabin"/>
            </a:endParaRPr>
          </a:p>
        </p:txBody>
      </p:sp>
      <p:pic>
        <p:nvPicPr>
          <p:cNvPr id="2052" name="Picture 4" descr="Layered Operating System">
            <a:extLst>
              <a:ext uri="{FF2B5EF4-FFF2-40B4-BE49-F238E27FC236}">
                <a16:creationId xmlns:a16="http://schemas.microsoft.com/office/drawing/2014/main" id="{2889F4B4-1B72-4144-A3C4-391193E38D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33" t="5934" r="8631" b="12939"/>
          <a:stretch/>
        </p:blipFill>
        <p:spPr bwMode="auto">
          <a:xfrm>
            <a:off x="6993229" y="862885"/>
            <a:ext cx="5171828" cy="3090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1178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fade">
                                      <p:cBhvr>
                                        <p:cTn id="37" dur="5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fade">
                                      <p:cBhvr>
                                        <p:cTn id="42" dur="500"/>
                                        <p:tgtEl>
                                          <p:spTgt spid="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9" end="9"/>
                                            </p:txEl>
                                          </p:spTgt>
                                        </p:tgtEl>
                                        <p:attrNameLst>
                                          <p:attrName>style.visibility</p:attrName>
                                        </p:attrNameLst>
                                      </p:cBhvr>
                                      <p:to>
                                        <p:strVal val="visible"/>
                                      </p:to>
                                    </p:set>
                                    <p:animEffect transition="in" filter="fade">
                                      <p:cBhvr>
                                        <p:cTn id="47"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052E7D-9FFA-41C8-8A25-6F474AFE6F77}"/>
              </a:ext>
            </a:extLst>
          </p:cNvPr>
          <p:cNvSpPr>
            <a:spLocks noGrp="1"/>
          </p:cNvSpPr>
          <p:nvPr>
            <p:ph type="body" sz="half" idx="2"/>
          </p:nvPr>
        </p:nvSpPr>
        <p:spPr>
          <a:xfrm>
            <a:off x="14067" y="520505"/>
            <a:ext cx="12150989" cy="6048993"/>
          </a:xfrm>
        </p:spPr>
        <p:txBody>
          <a:bodyPr>
            <a:normAutofit/>
          </a:bodyPr>
          <a:lstStyle/>
          <a:p>
            <a:pPr marL="0" indent="0"/>
            <a:r>
              <a:rPr lang="en-US" sz="2000" b="1" dirty="0">
                <a:solidFill>
                  <a:srgbClr val="FFFF00"/>
                </a:solidFill>
              </a:rPr>
              <a:t>Layered systems Layers:</a:t>
            </a:r>
          </a:p>
          <a:p>
            <a:r>
              <a:rPr lang="en-US" b="1" dirty="0"/>
              <a:t>Hardware:</a:t>
            </a:r>
          </a:p>
          <a:p>
            <a:pPr lvl="1">
              <a:buFont typeface="Wingdings" panose="05000000000000000000" pitchFamily="2" charset="2"/>
              <a:buChar char="§"/>
            </a:pPr>
            <a:r>
              <a:rPr lang="en-US" dirty="0"/>
              <a:t>This layer interacts with the system hardware and coordinates with all the peripheral devices</a:t>
            </a:r>
          </a:p>
          <a:p>
            <a:pPr lvl="1">
              <a:buFont typeface="Wingdings" panose="05000000000000000000" pitchFamily="2" charset="2"/>
              <a:buChar char="§"/>
            </a:pPr>
            <a:r>
              <a:rPr lang="en-US" dirty="0"/>
              <a:t>The hardware layer is the lowest layer in the layered operating system architecture.</a:t>
            </a:r>
          </a:p>
          <a:p>
            <a:r>
              <a:rPr lang="en-US" b="1" dirty="0"/>
              <a:t>CPU Scheduling</a:t>
            </a:r>
          </a:p>
          <a:p>
            <a:pPr lvl="1">
              <a:buFont typeface="Wingdings" panose="05000000000000000000" pitchFamily="2" charset="2"/>
              <a:buChar char="§"/>
            </a:pPr>
            <a:r>
              <a:rPr lang="en-US" dirty="0"/>
              <a:t>This layer deals with scheduling the processes for the CPU</a:t>
            </a:r>
          </a:p>
          <a:p>
            <a:pPr lvl="1">
              <a:buFont typeface="Wingdings" panose="05000000000000000000" pitchFamily="2" charset="2"/>
              <a:buChar char="§"/>
            </a:pPr>
            <a:r>
              <a:rPr lang="en-US" dirty="0"/>
              <a:t>There are many scheduling queues that are used to handle processes.</a:t>
            </a:r>
          </a:p>
          <a:p>
            <a:pPr lvl="1">
              <a:buFont typeface="Wingdings" panose="05000000000000000000" pitchFamily="2" charset="2"/>
              <a:buChar char="§"/>
            </a:pPr>
            <a:r>
              <a:rPr lang="en-US" dirty="0"/>
              <a:t>When the processes enter the system, they are put into the job queue.</a:t>
            </a:r>
          </a:p>
          <a:p>
            <a:pPr lvl="1">
              <a:buFont typeface="Wingdings" panose="05000000000000000000" pitchFamily="2" charset="2"/>
              <a:buChar char="§"/>
            </a:pPr>
            <a:r>
              <a:rPr lang="en-US" dirty="0"/>
              <a:t>The processes that are ready to execute in the main memory are kept in the ready queue.</a:t>
            </a:r>
          </a:p>
          <a:p>
            <a:r>
              <a:rPr lang="en-US" b="1" dirty="0"/>
              <a:t>Memory Management</a:t>
            </a:r>
          </a:p>
          <a:p>
            <a:pPr lvl="1">
              <a:buFont typeface="Wingdings" panose="05000000000000000000" pitchFamily="2" charset="2"/>
              <a:buChar char="§"/>
            </a:pPr>
            <a:r>
              <a:rPr lang="en-US" dirty="0"/>
              <a:t>Memory management deals with memory and the moving of processes from disk to primary memory for execution and back again.</a:t>
            </a:r>
          </a:p>
          <a:p>
            <a:pPr lvl="1">
              <a:buFont typeface="Wingdings" panose="05000000000000000000" pitchFamily="2" charset="2"/>
              <a:buChar char="§"/>
            </a:pPr>
            <a:r>
              <a:rPr lang="en-US" dirty="0"/>
              <a:t>This is handled by the third layer of the operating system.</a:t>
            </a:r>
          </a:p>
        </p:txBody>
      </p:sp>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r>
              <a:rPr lang="en-IN" sz="2800" b="1" dirty="0">
                <a:solidFill>
                  <a:srgbClr val="54849A">
                    <a:lumMod val="50000"/>
                  </a:srgbClr>
                </a:solidFill>
                <a:latin typeface="Cabin"/>
              </a:rPr>
              <a:t>6.</a:t>
            </a:r>
            <a:r>
              <a:rPr lang="en-US" sz="2800" b="1" dirty="0">
                <a:solidFill>
                  <a:srgbClr val="54849A">
                    <a:lumMod val="50000"/>
                  </a:srgbClr>
                </a:solidFill>
                <a:latin typeface="Cabin"/>
              </a:rPr>
              <a:t> Structures of operating System</a:t>
            </a:r>
            <a:endParaRPr lang="en-IN" sz="2800" b="1" dirty="0">
              <a:solidFill>
                <a:srgbClr val="54849A">
                  <a:lumMod val="50000"/>
                </a:srgbClr>
              </a:solidFill>
              <a:latin typeface="Cabin"/>
            </a:endParaRPr>
          </a:p>
        </p:txBody>
      </p:sp>
    </p:spTree>
    <p:extLst>
      <p:ext uri="{BB962C8B-B14F-4D97-AF65-F5344CB8AC3E}">
        <p14:creationId xmlns:p14="http://schemas.microsoft.com/office/powerpoint/2010/main" val="40150529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fade">
                                      <p:cBhvr>
                                        <p:cTn id="26" dur="500"/>
                                        <p:tgtEl>
                                          <p:spTgt spid="8">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fade">
                                      <p:cBhvr>
                                        <p:cTn id="29" dur="500"/>
                                        <p:tgtEl>
                                          <p:spTgt spid="8">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500"/>
                                        <p:tgtEl>
                                          <p:spTgt spid="8">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animEffect transition="in" filter="fade">
                                      <p:cBhvr>
                                        <p:cTn id="35" dur="500"/>
                                        <p:tgtEl>
                                          <p:spTgt spid="8">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xEl>
                                              <p:pRg st="9" end="9"/>
                                            </p:txEl>
                                          </p:spTgt>
                                        </p:tgtEl>
                                        <p:attrNameLst>
                                          <p:attrName>style.visibility</p:attrName>
                                        </p:attrNameLst>
                                      </p:cBhvr>
                                      <p:to>
                                        <p:strVal val="visible"/>
                                      </p:to>
                                    </p:set>
                                    <p:animEffect transition="in" filter="fade">
                                      <p:cBhvr>
                                        <p:cTn id="40" dur="500"/>
                                        <p:tgtEl>
                                          <p:spTgt spid="8">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animEffect transition="in" filter="fade">
                                      <p:cBhvr>
                                        <p:cTn id="43" dur="500"/>
                                        <p:tgtEl>
                                          <p:spTgt spid="8">
                                            <p:txEl>
                                              <p:pRg st="10" end="1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txEl>
                                              <p:pRg st="11" end="11"/>
                                            </p:txEl>
                                          </p:spTgt>
                                        </p:tgtEl>
                                        <p:attrNameLst>
                                          <p:attrName>style.visibility</p:attrName>
                                        </p:attrNameLst>
                                      </p:cBhvr>
                                      <p:to>
                                        <p:strVal val="visible"/>
                                      </p:to>
                                    </p:set>
                                    <p:animEffect transition="in" filter="fade">
                                      <p:cBhvr>
                                        <p:cTn id="46"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052E7D-9FFA-41C8-8A25-6F474AFE6F77}"/>
              </a:ext>
            </a:extLst>
          </p:cNvPr>
          <p:cNvSpPr>
            <a:spLocks noGrp="1"/>
          </p:cNvSpPr>
          <p:nvPr>
            <p:ph type="body" sz="half" idx="2"/>
          </p:nvPr>
        </p:nvSpPr>
        <p:spPr>
          <a:xfrm>
            <a:off x="14067" y="520505"/>
            <a:ext cx="12150989" cy="6048993"/>
          </a:xfrm>
        </p:spPr>
        <p:txBody>
          <a:bodyPr>
            <a:normAutofit/>
          </a:bodyPr>
          <a:lstStyle/>
          <a:p>
            <a:pPr marL="0" indent="0"/>
            <a:r>
              <a:rPr lang="en-US" sz="2000" b="1" dirty="0">
                <a:solidFill>
                  <a:srgbClr val="FFFF00"/>
                </a:solidFill>
              </a:rPr>
              <a:t>Layered systems:</a:t>
            </a:r>
          </a:p>
          <a:p>
            <a:r>
              <a:rPr lang="en-US" b="1" dirty="0"/>
              <a:t>Process Management</a:t>
            </a:r>
          </a:p>
          <a:p>
            <a:pPr lvl="1">
              <a:buFont typeface="Wingdings" panose="05000000000000000000" pitchFamily="2" charset="2"/>
              <a:buChar char="§"/>
            </a:pPr>
            <a:r>
              <a:rPr lang="en-US" dirty="0"/>
              <a:t>This layer is responsible for managing the processes i.e. assigning the processor to a process at a time. This is known as process scheduling.</a:t>
            </a:r>
          </a:p>
          <a:p>
            <a:pPr lvl="1">
              <a:buFont typeface="Wingdings" panose="05000000000000000000" pitchFamily="2" charset="2"/>
              <a:buChar char="§"/>
            </a:pPr>
            <a:r>
              <a:rPr lang="en-US" dirty="0"/>
              <a:t>The different algorithms used for process scheduling are FCFS (first come first served), SJF (shortest job first), priority scheduling, round-robin scheduling etc.</a:t>
            </a:r>
          </a:p>
          <a:p>
            <a:r>
              <a:rPr lang="en-US" b="1" dirty="0"/>
              <a:t>I/O Buffer</a:t>
            </a:r>
          </a:p>
          <a:p>
            <a:pPr lvl="1">
              <a:buFont typeface="Wingdings" panose="05000000000000000000" pitchFamily="2" charset="2"/>
              <a:buChar char="§"/>
            </a:pPr>
            <a:r>
              <a:rPr lang="en-US" dirty="0"/>
              <a:t>I/O devices are very important in the computer systems</a:t>
            </a:r>
          </a:p>
          <a:p>
            <a:pPr lvl="1">
              <a:buFont typeface="Wingdings" panose="05000000000000000000" pitchFamily="2" charset="2"/>
              <a:buChar char="§"/>
            </a:pPr>
            <a:r>
              <a:rPr lang="en-US" dirty="0"/>
              <a:t>They provide users with the means of interacting with the system</a:t>
            </a:r>
          </a:p>
          <a:p>
            <a:pPr lvl="1">
              <a:buFont typeface="Wingdings" panose="05000000000000000000" pitchFamily="2" charset="2"/>
              <a:buChar char="§"/>
            </a:pPr>
            <a:r>
              <a:rPr lang="en-US" dirty="0"/>
              <a:t>This layer handles the buffers for the I/O devices and makes sure that they work correctly.</a:t>
            </a:r>
          </a:p>
          <a:p>
            <a:r>
              <a:rPr lang="en-US" b="1" dirty="0"/>
              <a:t>User Programs</a:t>
            </a:r>
          </a:p>
          <a:p>
            <a:pPr lvl="1">
              <a:buFont typeface="Wingdings" panose="05000000000000000000" pitchFamily="2" charset="2"/>
              <a:buChar char="§"/>
            </a:pPr>
            <a:r>
              <a:rPr lang="en-US" dirty="0"/>
              <a:t>This is the highest layer in the layered operating system</a:t>
            </a:r>
          </a:p>
          <a:p>
            <a:pPr lvl="1">
              <a:buFont typeface="Wingdings" panose="05000000000000000000" pitchFamily="2" charset="2"/>
              <a:buChar char="§"/>
            </a:pPr>
            <a:r>
              <a:rPr lang="en-US" dirty="0"/>
              <a:t>This layer deals with the many user programs and applications that run in an operating system such as word processors, games, browsers etc.</a:t>
            </a:r>
          </a:p>
        </p:txBody>
      </p:sp>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r>
              <a:rPr lang="en-IN" sz="2800" b="1" dirty="0">
                <a:solidFill>
                  <a:srgbClr val="54849A">
                    <a:lumMod val="50000"/>
                  </a:srgbClr>
                </a:solidFill>
                <a:latin typeface="Cabin"/>
              </a:rPr>
              <a:t>6.</a:t>
            </a:r>
            <a:r>
              <a:rPr lang="en-US" sz="2800" b="1" dirty="0">
                <a:solidFill>
                  <a:srgbClr val="54849A">
                    <a:lumMod val="50000"/>
                  </a:srgbClr>
                </a:solidFill>
                <a:latin typeface="Cabin"/>
              </a:rPr>
              <a:t> Structures of operating System</a:t>
            </a:r>
            <a:endParaRPr lang="en-IN" sz="2800" b="1" dirty="0">
              <a:solidFill>
                <a:srgbClr val="54849A">
                  <a:lumMod val="50000"/>
                </a:srgbClr>
              </a:solidFill>
              <a:latin typeface="Cabin"/>
            </a:endParaRPr>
          </a:p>
        </p:txBody>
      </p:sp>
    </p:spTree>
    <p:extLst>
      <p:ext uri="{BB962C8B-B14F-4D97-AF65-F5344CB8AC3E}">
        <p14:creationId xmlns:p14="http://schemas.microsoft.com/office/powerpoint/2010/main" val="22886836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fade">
                                      <p:cBhvr>
                                        <p:cTn id="26" dur="500"/>
                                        <p:tgtEl>
                                          <p:spTgt spid="8">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fade">
                                      <p:cBhvr>
                                        <p:cTn id="29" dur="500"/>
                                        <p:tgtEl>
                                          <p:spTgt spid="8">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500"/>
                                        <p:tgtEl>
                                          <p:spTgt spid="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fade">
                                      <p:cBhvr>
                                        <p:cTn id="37" dur="500"/>
                                        <p:tgtEl>
                                          <p:spTgt spid="8">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xEl>
                                              <p:pRg st="9" end="9"/>
                                            </p:txEl>
                                          </p:spTgt>
                                        </p:tgtEl>
                                        <p:attrNameLst>
                                          <p:attrName>style.visibility</p:attrName>
                                        </p:attrNameLst>
                                      </p:cBhvr>
                                      <p:to>
                                        <p:strVal val="visible"/>
                                      </p:to>
                                    </p:set>
                                    <p:animEffect transition="in" filter="fade">
                                      <p:cBhvr>
                                        <p:cTn id="40" dur="500"/>
                                        <p:tgtEl>
                                          <p:spTgt spid="8">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animEffect transition="in" filter="fade">
                                      <p:cBhvr>
                                        <p:cTn id="43"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052E7D-9FFA-41C8-8A25-6F474AFE6F77}"/>
              </a:ext>
            </a:extLst>
          </p:cNvPr>
          <p:cNvSpPr>
            <a:spLocks noGrp="1"/>
          </p:cNvSpPr>
          <p:nvPr>
            <p:ph type="body" sz="half" idx="2"/>
          </p:nvPr>
        </p:nvSpPr>
        <p:spPr>
          <a:xfrm>
            <a:off x="14067" y="520505"/>
            <a:ext cx="8076772" cy="6048993"/>
          </a:xfrm>
        </p:spPr>
        <p:txBody>
          <a:bodyPr>
            <a:normAutofit/>
          </a:bodyPr>
          <a:lstStyle/>
          <a:p>
            <a:pPr>
              <a:buFont typeface="Wingdings" panose="05000000000000000000" pitchFamily="2" charset="2"/>
              <a:buChar char="Ø"/>
            </a:pPr>
            <a:endParaRPr lang="en-US" dirty="0"/>
          </a:p>
          <a:p>
            <a:pPr marL="0" indent="0"/>
            <a:r>
              <a:rPr lang="en-US" b="1" dirty="0">
                <a:solidFill>
                  <a:srgbClr val="FFFF00"/>
                </a:solidFill>
              </a:rPr>
              <a:t>3. Microkernel systems:</a:t>
            </a:r>
          </a:p>
          <a:p>
            <a:pPr>
              <a:buFont typeface="Wingdings" panose="05000000000000000000" pitchFamily="2" charset="2"/>
              <a:buChar char="§"/>
            </a:pPr>
            <a:r>
              <a:rPr lang="en-US" dirty="0"/>
              <a:t>A microkernel is the minimum software that is required to correctly implement an operating system.</a:t>
            </a:r>
          </a:p>
          <a:p>
            <a:pPr>
              <a:buFont typeface="Wingdings" panose="05000000000000000000" pitchFamily="2" charset="2"/>
              <a:buChar char="§"/>
            </a:pPr>
            <a:r>
              <a:rPr lang="en-US" dirty="0"/>
              <a:t>The microkernel contains basic requirements such as memory, process scheduling mechanisms and basic inter-process communication</a:t>
            </a:r>
          </a:p>
          <a:p>
            <a:pPr>
              <a:buFont typeface="Wingdings" panose="05000000000000000000" pitchFamily="2" charset="2"/>
              <a:buChar char="§"/>
            </a:pPr>
            <a:r>
              <a:rPr lang="en-US" dirty="0"/>
              <a:t>The other functions (device drivers, file servers, application inter-process communication etc.) of the operating system are removed from the kernel mode and run in the user mode.</a:t>
            </a:r>
          </a:p>
          <a:p>
            <a:pPr>
              <a:buFont typeface="Wingdings" panose="05000000000000000000" pitchFamily="2" charset="2"/>
              <a:buChar char="§"/>
            </a:pPr>
            <a:r>
              <a:rPr lang="en-US" dirty="0"/>
              <a:t>Microkernels are modular and the different modules can be replaced, reloaded, modified, changed etc. as required.</a:t>
            </a:r>
          </a:p>
          <a:p>
            <a:pPr>
              <a:buFont typeface="Wingdings" panose="05000000000000000000" pitchFamily="2" charset="2"/>
              <a:buChar char="§"/>
            </a:pPr>
            <a:r>
              <a:rPr lang="en-US" dirty="0"/>
              <a:t>Microkernels are quite </a:t>
            </a:r>
          </a:p>
          <a:p>
            <a:pPr>
              <a:buFont typeface="Wingdings" panose="05000000000000000000" pitchFamily="2" charset="2"/>
              <a:buChar char="§"/>
            </a:pPr>
            <a:r>
              <a:rPr lang="en-US" dirty="0"/>
              <a:t>Microkernels contain fewer system crashes as compared to monolithic systems</a:t>
            </a:r>
          </a:p>
        </p:txBody>
      </p:sp>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r>
              <a:rPr lang="en-IN" sz="2800" b="1" dirty="0">
                <a:solidFill>
                  <a:srgbClr val="54849A">
                    <a:lumMod val="50000"/>
                  </a:srgbClr>
                </a:solidFill>
                <a:latin typeface="Cabin"/>
              </a:rPr>
              <a:t>6.</a:t>
            </a:r>
            <a:r>
              <a:rPr lang="en-US" sz="2800" b="1" dirty="0">
                <a:solidFill>
                  <a:srgbClr val="54849A">
                    <a:lumMod val="50000"/>
                  </a:srgbClr>
                </a:solidFill>
                <a:latin typeface="Cabin"/>
              </a:rPr>
              <a:t> Structures of operating System</a:t>
            </a:r>
            <a:endParaRPr lang="en-IN" sz="2800" b="1" dirty="0">
              <a:solidFill>
                <a:srgbClr val="54849A">
                  <a:lumMod val="50000"/>
                </a:srgbClr>
              </a:solidFill>
              <a:latin typeface="Cabin"/>
            </a:endParaRPr>
          </a:p>
        </p:txBody>
      </p:sp>
      <p:pic>
        <p:nvPicPr>
          <p:cNvPr id="3074" name="Picture 2" descr="Difference between Monolithic and Micro Kernel | Geekboots">
            <a:extLst>
              <a:ext uri="{FF2B5EF4-FFF2-40B4-BE49-F238E27FC236}">
                <a16:creationId xmlns:a16="http://schemas.microsoft.com/office/drawing/2014/main" id="{E95A655A-66D3-4EA6-94B2-FA4B7A1379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7781" y="645353"/>
            <a:ext cx="4010025"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6735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fade">
                                      <p:cBhvr>
                                        <p:cTn id="3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052E7D-9FFA-41C8-8A25-6F474AFE6F77}"/>
              </a:ext>
            </a:extLst>
          </p:cNvPr>
          <p:cNvSpPr>
            <a:spLocks noGrp="1"/>
          </p:cNvSpPr>
          <p:nvPr>
            <p:ph type="body" sz="half" idx="2"/>
          </p:nvPr>
        </p:nvSpPr>
        <p:spPr>
          <a:xfrm>
            <a:off x="14067" y="520505"/>
            <a:ext cx="8076772" cy="6048993"/>
          </a:xfrm>
        </p:spPr>
        <p:txBody>
          <a:bodyPr>
            <a:normAutofit/>
          </a:bodyPr>
          <a:lstStyle/>
          <a:p>
            <a:pPr>
              <a:buFont typeface="Wingdings" panose="05000000000000000000" pitchFamily="2" charset="2"/>
              <a:buChar char="Ø"/>
            </a:pPr>
            <a:endParaRPr lang="en-US" dirty="0"/>
          </a:p>
          <a:p>
            <a:pPr marL="0" indent="0"/>
            <a:r>
              <a:rPr lang="en-US" b="1" dirty="0">
                <a:solidFill>
                  <a:srgbClr val="FFFF00"/>
                </a:solidFill>
              </a:rPr>
              <a:t>4. Exokernel systems:</a:t>
            </a:r>
          </a:p>
          <a:p>
            <a:pPr>
              <a:buFont typeface="Wingdings" panose="05000000000000000000" pitchFamily="2" charset="2"/>
              <a:buChar char="§"/>
            </a:pPr>
            <a:r>
              <a:rPr lang="en-US" dirty="0"/>
              <a:t>Exokernels are a subset of virtual machines.</a:t>
            </a:r>
          </a:p>
          <a:p>
            <a:pPr>
              <a:buFont typeface="Wingdings" panose="05000000000000000000" pitchFamily="2" charset="2"/>
              <a:buChar char="§"/>
            </a:pPr>
            <a:r>
              <a:rPr lang="en-US" dirty="0"/>
              <a:t>The disks are actually partitioned, and resources are allocated while setting it up.</a:t>
            </a:r>
          </a:p>
          <a:p>
            <a:pPr>
              <a:buFont typeface="Wingdings" panose="05000000000000000000" pitchFamily="2" charset="2"/>
              <a:buChar char="§"/>
            </a:pPr>
            <a:r>
              <a:rPr lang="en-US" dirty="0"/>
              <a:t>The different OS may be installed on different partitions.</a:t>
            </a:r>
          </a:p>
          <a:p>
            <a:pPr>
              <a:buFont typeface="Wingdings" panose="05000000000000000000" pitchFamily="2" charset="2"/>
              <a:buChar char="§"/>
            </a:pPr>
            <a:r>
              <a:rPr lang="en-US" dirty="0"/>
              <a:t>Better support for application control</a:t>
            </a:r>
          </a:p>
          <a:p>
            <a:pPr>
              <a:buFont typeface="Wingdings" panose="05000000000000000000" pitchFamily="2" charset="2"/>
              <a:buChar char="§"/>
            </a:pPr>
            <a:r>
              <a:rPr lang="en-US" dirty="0"/>
              <a:t>Separates security from management</a:t>
            </a:r>
          </a:p>
          <a:p>
            <a:pPr>
              <a:buFont typeface="Wingdings" panose="05000000000000000000" pitchFamily="2" charset="2"/>
              <a:buChar char="§"/>
            </a:pPr>
            <a:r>
              <a:rPr lang="en-US" dirty="0"/>
              <a:t>Abstractions are moved securely to an untrusted library operating system</a:t>
            </a:r>
          </a:p>
          <a:p>
            <a:pPr>
              <a:buFont typeface="Wingdings" panose="05000000000000000000" pitchFamily="2" charset="2"/>
              <a:buChar char="§"/>
            </a:pPr>
            <a:r>
              <a:rPr lang="en-US" dirty="0"/>
              <a:t>Provides a low-level interface</a:t>
            </a:r>
          </a:p>
          <a:p>
            <a:pPr>
              <a:buFont typeface="Wingdings" panose="05000000000000000000" pitchFamily="2" charset="2"/>
              <a:buChar char="§"/>
            </a:pPr>
            <a:r>
              <a:rPr lang="en-US" dirty="0"/>
              <a:t>Library operating systems offer portability and compatibility</a:t>
            </a:r>
          </a:p>
          <a:p>
            <a:pPr>
              <a:buFont typeface="Wingdings" panose="05000000000000000000" pitchFamily="2" charset="2"/>
              <a:buChar char="§"/>
            </a:pPr>
            <a:r>
              <a:rPr lang="en-US" dirty="0"/>
              <a:t>Improved performance of applications</a:t>
            </a:r>
          </a:p>
          <a:p>
            <a:pPr>
              <a:buFont typeface="Wingdings" panose="05000000000000000000" pitchFamily="2" charset="2"/>
              <a:buChar char="§"/>
            </a:pPr>
            <a:r>
              <a:rPr lang="en-US" dirty="0"/>
              <a:t>More efficient use of hardware resources </a:t>
            </a:r>
          </a:p>
        </p:txBody>
      </p:sp>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r>
              <a:rPr lang="en-IN" sz="2800" b="1" dirty="0">
                <a:solidFill>
                  <a:srgbClr val="54849A">
                    <a:lumMod val="50000"/>
                  </a:srgbClr>
                </a:solidFill>
                <a:latin typeface="Cabin"/>
              </a:rPr>
              <a:t>6.</a:t>
            </a:r>
            <a:r>
              <a:rPr lang="en-US" sz="2800" b="1" dirty="0">
                <a:solidFill>
                  <a:srgbClr val="54849A">
                    <a:lumMod val="50000"/>
                  </a:srgbClr>
                </a:solidFill>
                <a:latin typeface="Cabin"/>
              </a:rPr>
              <a:t> Structures of operating System</a:t>
            </a:r>
            <a:endParaRPr lang="en-IN" sz="2800" b="1" dirty="0">
              <a:solidFill>
                <a:srgbClr val="54849A">
                  <a:lumMod val="50000"/>
                </a:srgbClr>
              </a:solidFill>
              <a:latin typeface="Cabin"/>
            </a:endParaRPr>
          </a:p>
        </p:txBody>
      </p:sp>
      <p:pic>
        <p:nvPicPr>
          <p:cNvPr id="4100" name="Picture 4" descr="https://upload.wikimedia.org/wikipedia/commons/f/f2/Exokernel_revised%28english%29.png">
            <a:extLst>
              <a:ext uri="{FF2B5EF4-FFF2-40B4-BE49-F238E27FC236}">
                <a16:creationId xmlns:a16="http://schemas.microsoft.com/office/drawing/2014/main" id="{65BC5FC5-7F34-4932-B29B-E161CEE399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38645"/>
            <a:ext cx="4849856" cy="3468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4643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fade">
                                      <p:cBhvr>
                                        <p:cTn id="37" dur="5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fade">
                                      <p:cBhvr>
                                        <p:cTn id="42" dur="500"/>
                                        <p:tgtEl>
                                          <p:spTgt spid="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9" end="9"/>
                                            </p:txEl>
                                          </p:spTgt>
                                        </p:tgtEl>
                                        <p:attrNameLst>
                                          <p:attrName>style.visibility</p:attrName>
                                        </p:attrNameLst>
                                      </p:cBhvr>
                                      <p:to>
                                        <p:strVal val="visible"/>
                                      </p:to>
                                    </p:set>
                                    <p:animEffect transition="in" filter="fade">
                                      <p:cBhvr>
                                        <p:cTn id="47" dur="500"/>
                                        <p:tgtEl>
                                          <p:spTgt spid="8">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10" end="10"/>
                                            </p:txEl>
                                          </p:spTgt>
                                        </p:tgtEl>
                                        <p:attrNameLst>
                                          <p:attrName>style.visibility</p:attrName>
                                        </p:attrNameLst>
                                      </p:cBhvr>
                                      <p:to>
                                        <p:strVal val="visible"/>
                                      </p:to>
                                    </p:set>
                                    <p:animEffect transition="in" filter="fade">
                                      <p:cBhvr>
                                        <p:cTn id="52" dur="500"/>
                                        <p:tgtEl>
                                          <p:spTgt spid="8">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xEl>
                                              <p:pRg st="11" end="11"/>
                                            </p:txEl>
                                          </p:spTgt>
                                        </p:tgtEl>
                                        <p:attrNameLst>
                                          <p:attrName>style.visibility</p:attrName>
                                        </p:attrNameLst>
                                      </p:cBhvr>
                                      <p:to>
                                        <p:strVal val="visible"/>
                                      </p:to>
                                    </p:set>
                                    <p:animEffect transition="in" filter="fade">
                                      <p:cBhvr>
                                        <p:cTn id="57"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052E7D-9FFA-41C8-8A25-6F474AFE6F77}"/>
              </a:ext>
            </a:extLst>
          </p:cNvPr>
          <p:cNvSpPr>
            <a:spLocks noGrp="1"/>
          </p:cNvSpPr>
          <p:nvPr>
            <p:ph type="body" sz="half" idx="2"/>
          </p:nvPr>
        </p:nvSpPr>
        <p:spPr>
          <a:xfrm>
            <a:off x="14067" y="520505"/>
            <a:ext cx="7185223" cy="5687957"/>
          </a:xfrm>
        </p:spPr>
        <p:txBody>
          <a:bodyPr>
            <a:normAutofit/>
          </a:bodyPr>
          <a:lstStyle/>
          <a:p>
            <a:pPr>
              <a:buFont typeface="Wingdings" panose="05000000000000000000" pitchFamily="2" charset="2"/>
              <a:buChar char="Ø"/>
            </a:pPr>
            <a:endParaRPr lang="en-US" dirty="0"/>
          </a:p>
          <a:p>
            <a:pPr marL="0" indent="0"/>
            <a:r>
              <a:rPr lang="en-US" b="1" dirty="0">
                <a:solidFill>
                  <a:srgbClr val="FFFF00"/>
                </a:solidFill>
              </a:rPr>
              <a:t>5. Client-Server Model:</a:t>
            </a:r>
          </a:p>
          <a:p>
            <a:pPr>
              <a:buFont typeface="Wingdings" panose="05000000000000000000" pitchFamily="2" charset="2"/>
              <a:buChar char="§"/>
            </a:pPr>
            <a:r>
              <a:rPr lang="en-US" dirty="0"/>
              <a:t>Client/Server communication involves two components, namely a client and a server.</a:t>
            </a:r>
          </a:p>
          <a:p>
            <a:pPr>
              <a:buFont typeface="Wingdings" panose="05000000000000000000" pitchFamily="2" charset="2"/>
              <a:buChar char="§"/>
            </a:pPr>
            <a:r>
              <a:rPr lang="en-US" dirty="0"/>
              <a:t>They are usually multiple clients in communication with a single server.</a:t>
            </a:r>
          </a:p>
          <a:p>
            <a:pPr>
              <a:buFont typeface="Wingdings" panose="05000000000000000000" pitchFamily="2" charset="2"/>
              <a:buChar char="§"/>
            </a:pPr>
            <a:r>
              <a:rPr lang="en-US" dirty="0"/>
              <a:t>Client/Server communication involves two components, namely a client and a server.</a:t>
            </a:r>
          </a:p>
        </p:txBody>
      </p:sp>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r>
              <a:rPr lang="en-IN" sz="2800" b="1" dirty="0">
                <a:solidFill>
                  <a:srgbClr val="54849A">
                    <a:lumMod val="50000"/>
                  </a:srgbClr>
                </a:solidFill>
                <a:latin typeface="Cabin"/>
              </a:rPr>
              <a:t>6.</a:t>
            </a:r>
            <a:r>
              <a:rPr lang="en-US" sz="2800" b="1" dirty="0">
                <a:solidFill>
                  <a:srgbClr val="54849A">
                    <a:lumMod val="50000"/>
                  </a:srgbClr>
                </a:solidFill>
                <a:latin typeface="Cabin"/>
              </a:rPr>
              <a:t> Structures of operating System</a:t>
            </a:r>
            <a:endParaRPr lang="en-IN" sz="2800" b="1" dirty="0">
              <a:solidFill>
                <a:srgbClr val="54849A">
                  <a:lumMod val="50000"/>
                </a:srgbClr>
              </a:solidFill>
              <a:latin typeface="Cabin"/>
            </a:endParaRPr>
          </a:p>
        </p:txBody>
      </p:sp>
      <p:pic>
        <p:nvPicPr>
          <p:cNvPr id="5124" name="Picture 4" descr="Sockets">
            <a:extLst>
              <a:ext uri="{FF2B5EF4-FFF2-40B4-BE49-F238E27FC236}">
                <a16:creationId xmlns:a16="http://schemas.microsoft.com/office/drawing/2014/main" id="{D16380EE-71F8-4C5D-8C27-DF25F996FF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82" r="4881" b="10869"/>
          <a:stretch/>
        </p:blipFill>
        <p:spPr bwMode="auto">
          <a:xfrm>
            <a:off x="6654085" y="649537"/>
            <a:ext cx="5510971" cy="1810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8798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r>
              <a:rPr lang="en-IN" sz="2800" b="1" dirty="0">
                <a:solidFill>
                  <a:srgbClr val="54849A">
                    <a:lumMod val="50000"/>
                  </a:srgbClr>
                </a:solidFill>
                <a:latin typeface="Cabin"/>
              </a:rPr>
              <a:t>6.</a:t>
            </a:r>
            <a:r>
              <a:rPr lang="en-US" sz="2800" b="1" dirty="0">
                <a:solidFill>
                  <a:srgbClr val="54849A">
                    <a:lumMod val="50000"/>
                  </a:srgbClr>
                </a:solidFill>
                <a:latin typeface="Cabin"/>
              </a:rPr>
              <a:t> Structures of operating System</a:t>
            </a:r>
            <a:endParaRPr lang="en-IN" sz="2800" b="1" dirty="0">
              <a:solidFill>
                <a:srgbClr val="54849A">
                  <a:lumMod val="50000"/>
                </a:srgbClr>
              </a:solidFill>
              <a:latin typeface="Cabin"/>
            </a:endParaRPr>
          </a:p>
        </p:txBody>
      </p:sp>
      <p:pic>
        <p:nvPicPr>
          <p:cNvPr id="5124" name="Picture 4" descr="Sockets">
            <a:extLst>
              <a:ext uri="{FF2B5EF4-FFF2-40B4-BE49-F238E27FC236}">
                <a16:creationId xmlns:a16="http://schemas.microsoft.com/office/drawing/2014/main" id="{D16380EE-71F8-4C5D-8C27-DF25F996FF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82" r="4881" b="10869"/>
          <a:stretch/>
        </p:blipFill>
        <p:spPr bwMode="auto">
          <a:xfrm>
            <a:off x="2589213" y="2718412"/>
            <a:ext cx="5510971" cy="181032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7">
            <a:extLst>
              <a:ext uri="{FF2B5EF4-FFF2-40B4-BE49-F238E27FC236}">
                <a16:creationId xmlns:a16="http://schemas.microsoft.com/office/drawing/2014/main" id="{D5C3A923-5537-44A1-8511-6115B4B61FC3}"/>
              </a:ext>
            </a:extLst>
          </p:cNvPr>
          <p:cNvSpPr txBox="1">
            <a:spLocks/>
          </p:cNvSpPr>
          <p:nvPr/>
        </p:nvSpPr>
        <p:spPr>
          <a:xfrm>
            <a:off x="53888" y="546506"/>
            <a:ext cx="12111168" cy="3433066"/>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None/>
              <a:defRPr lang="en-US" sz="2000" b="0" i="0" kern="1200">
                <a:solidFill>
                  <a:schemeClr val="tx1">
                    <a:lumMod val="65000"/>
                    <a:lumOff val="35000"/>
                  </a:schemeClr>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Font typeface="Wingdings" panose="05000000000000000000" pitchFamily="2" charset="2"/>
              <a:buChar char="Ø"/>
            </a:pPr>
            <a:r>
              <a:rPr lang="en-US" b="1" dirty="0">
                <a:solidFill>
                  <a:srgbClr val="FFFF00"/>
                </a:solidFill>
              </a:rPr>
              <a:t>Client-Server Model:</a:t>
            </a:r>
          </a:p>
          <a:p>
            <a:pPr>
              <a:buFont typeface="Wingdings" panose="05000000000000000000" pitchFamily="2" charset="2"/>
              <a:buChar char="§"/>
            </a:pPr>
            <a:r>
              <a:rPr lang="en-US" dirty="0"/>
              <a:t>Three main methods to client/server communication:</a:t>
            </a:r>
          </a:p>
          <a:p>
            <a:r>
              <a:rPr lang="en-US" b="1" dirty="0"/>
              <a:t>1. Sockets method :</a:t>
            </a:r>
          </a:p>
          <a:p>
            <a:r>
              <a:rPr lang="en-US" b="1" dirty="0"/>
              <a:t>	 </a:t>
            </a:r>
            <a:r>
              <a:rPr lang="en-US" dirty="0"/>
              <a:t>Sockets facilitate communication between two processes on the same machine or different machines. They are used in a client/server framework and consist of the IP address and port number.</a:t>
            </a:r>
          </a:p>
        </p:txBody>
      </p:sp>
    </p:spTree>
    <p:extLst>
      <p:ext uri="{BB962C8B-B14F-4D97-AF65-F5344CB8AC3E}">
        <p14:creationId xmlns:p14="http://schemas.microsoft.com/office/powerpoint/2010/main" val="18225282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052E7D-9FFA-41C8-8A25-6F474AFE6F77}"/>
              </a:ext>
            </a:extLst>
          </p:cNvPr>
          <p:cNvSpPr>
            <a:spLocks noGrp="1"/>
          </p:cNvSpPr>
          <p:nvPr>
            <p:ph type="body" sz="half" idx="2"/>
          </p:nvPr>
        </p:nvSpPr>
        <p:spPr>
          <a:xfrm>
            <a:off x="14067" y="520505"/>
            <a:ext cx="12177931" cy="6048993"/>
          </a:xfrm>
        </p:spPr>
        <p:txBody>
          <a:bodyPr>
            <a:normAutofit/>
          </a:bodyPr>
          <a:lstStyle/>
          <a:p>
            <a:pPr marL="360363" lvl="0">
              <a:buFont typeface="Wingdings" panose="05000000000000000000" pitchFamily="2" charset="2"/>
              <a:buChar char="Ø"/>
            </a:pPr>
            <a:endParaRPr lang="en-US" b="1" dirty="0"/>
          </a:p>
          <a:p>
            <a:pPr marL="360363" lvl="0">
              <a:buFont typeface="Wingdings" panose="05000000000000000000" pitchFamily="2" charset="2"/>
              <a:buChar char="Ø"/>
            </a:pPr>
            <a:endParaRPr lang="en-US" dirty="0"/>
          </a:p>
        </p:txBody>
      </p:sp>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r>
              <a:rPr lang="en-IN" sz="2800" b="1" dirty="0">
                <a:solidFill>
                  <a:srgbClr val="54849A">
                    <a:lumMod val="50000"/>
                  </a:srgbClr>
                </a:solidFill>
                <a:latin typeface="Cabin"/>
              </a:rPr>
              <a:t>1. Definition of O.S.</a:t>
            </a:r>
          </a:p>
        </p:txBody>
      </p:sp>
      <p:pic>
        <p:nvPicPr>
          <p:cNvPr id="1026" name="Picture 2" descr="Operating System">
            <a:extLst>
              <a:ext uri="{FF2B5EF4-FFF2-40B4-BE49-F238E27FC236}">
                <a16:creationId xmlns:a16="http://schemas.microsoft.com/office/drawing/2014/main" id="{96FA7BC8-FE73-4AD8-98B9-72ADE09E1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837" y="1041009"/>
            <a:ext cx="1893194" cy="48339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ceptual view of an Operating System">
            <a:extLst>
              <a:ext uri="{FF2B5EF4-FFF2-40B4-BE49-F238E27FC236}">
                <a16:creationId xmlns:a16="http://schemas.microsoft.com/office/drawing/2014/main" id="{81E6D2DC-F885-44BB-8E81-29CA57A4C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0953" y="1041009"/>
            <a:ext cx="4861841" cy="5031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8717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r>
              <a:rPr lang="en-IN" sz="2800" b="1" dirty="0">
                <a:solidFill>
                  <a:srgbClr val="54849A">
                    <a:lumMod val="50000"/>
                  </a:srgbClr>
                </a:solidFill>
                <a:latin typeface="Cabin"/>
              </a:rPr>
              <a:t>6.</a:t>
            </a:r>
            <a:r>
              <a:rPr lang="en-US" sz="2800" b="1" dirty="0">
                <a:solidFill>
                  <a:srgbClr val="54849A">
                    <a:lumMod val="50000"/>
                  </a:srgbClr>
                </a:solidFill>
                <a:latin typeface="Cabin"/>
              </a:rPr>
              <a:t> Structures of operating System</a:t>
            </a:r>
            <a:endParaRPr lang="en-IN" sz="2800" b="1" dirty="0">
              <a:solidFill>
                <a:srgbClr val="54849A">
                  <a:lumMod val="50000"/>
                </a:srgbClr>
              </a:solidFill>
              <a:latin typeface="Cabin"/>
            </a:endParaRPr>
          </a:p>
        </p:txBody>
      </p:sp>
      <p:sp>
        <p:nvSpPr>
          <p:cNvPr id="10" name="Text Placeholder 7">
            <a:extLst>
              <a:ext uri="{FF2B5EF4-FFF2-40B4-BE49-F238E27FC236}">
                <a16:creationId xmlns:a16="http://schemas.microsoft.com/office/drawing/2014/main" id="{D5C3A923-5537-44A1-8511-6115B4B61FC3}"/>
              </a:ext>
            </a:extLst>
          </p:cNvPr>
          <p:cNvSpPr txBox="1">
            <a:spLocks/>
          </p:cNvSpPr>
          <p:nvPr/>
        </p:nvSpPr>
        <p:spPr>
          <a:xfrm>
            <a:off x="53888" y="546505"/>
            <a:ext cx="7544647" cy="5815657"/>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None/>
              <a:defRPr lang="en-US" sz="2000" b="0" i="0" kern="1200">
                <a:solidFill>
                  <a:schemeClr val="tx1">
                    <a:lumMod val="65000"/>
                    <a:lumOff val="35000"/>
                  </a:schemeClr>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Font typeface="Wingdings" panose="05000000000000000000" pitchFamily="2" charset="2"/>
              <a:buChar char="Ø"/>
            </a:pPr>
            <a:r>
              <a:rPr lang="en-US" b="1" dirty="0">
                <a:solidFill>
                  <a:srgbClr val="FFFF00"/>
                </a:solidFill>
              </a:rPr>
              <a:t>Client-Server Model:</a:t>
            </a:r>
          </a:p>
          <a:p>
            <a:r>
              <a:rPr lang="en-IN" b="1" dirty="0"/>
              <a:t>2. Remote Procedure Calls Method</a:t>
            </a:r>
          </a:p>
          <a:p>
            <a:pPr>
              <a:buFont typeface="Wingdings" panose="05000000000000000000" pitchFamily="2" charset="2"/>
              <a:buChar char="§"/>
            </a:pPr>
            <a:r>
              <a:rPr lang="en-US" dirty="0"/>
              <a:t>These are inter-process communication techniques that are used for client-server based applications.</a:t>
            </a:r>
          </a:p>
          <a:p>
            <a:pPr>
              <a:buFont typeface="Wingdings" panose="05000000000000000000" pitchFamily="2" charset="2"/>
              <a:buChar char="§"/>
            </a:pPr>
            <a:r>
              <a:rPr lang="en-US" dirty="0"/>
              <a:t>A remote procedure call is also known as a subroutine call or a function call.</a:t>
            </a:r>
          </a:p>
          <a:p>
            <a:pPr>
              <a:buFont typeface="Wingdings" panose="05000000000000000000" pitchFamily="2" charset="2"/>
              <a:buChar char="§"/>
            </a:pPr>
            <a:r>
              <a:rPr lang="en-US" dirty="0"/>
              <a:t>A client has a request that the RPC translates and sends to the server. </a:t>
            </a:r>
          </a:p>
          <a:p>
            <a:pPr>
              <a:buFont typeface="Wingdings" panose="05000000000000000000" pitchFamily="2" charset="2"/>
              <a:buChar char="§"/>
            </a:pPr>
            <a:r>
              <a:rPr lang="en-US" dirty="0"/>
              <a:t>This request may be a procedure or a function call to a remote server.</a:t>
            </a:r>
          </a:p>
          <a:p>
            <a:pPr>
              <a:buFont typeface="Wingdings" panose="05000000000000000000" pitchFamily="2" charset="2"/>
              <a:buChar char="§"/>
            </a:pPr>
            <a:r>
              <a:rPr lang="en-US" dirty="0"/>
              <a:t>When the server receives the request, it sends the required response back to the client.</a:t>
            </a:r>
          </a:p>
        </p:txBody>
      </p:sp>
      <p:pic>
        <p:nvPicPr>
          <p:cNvPr id="6146" name="Picture 2" descr="RPC">
            <a:extLst>
              <a:ext uri="{FF2B5EF4-FFF2-40B4-BE49-F238E27FC236}">
                <a16:creationId xmlns:a16="http://schemas.microsoft.com/office/drawing/2014/main" id="{97A2EC20-FA21-46D9-A6B0-146C1FF2D0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70" t="4188" r="13463" b="10967"/>
          <a:stretch/>
        </p:blipFill>
        <p:spPr bwMode="auto">
          <a:xfrm>
            <a:off x="7598535" y="2018763"/>
            <a:ext cx="4404575" cy="2820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925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r>
              <a:rPr lang="en-IN" sz="2800" b="1" dirty="0">
                <a:solidFill>
                  <a:srgbClr val="54849A">
                    <a:lumMod val="50000"/>
                  </a:srgbClr>
                </a:solidFill>
                <a:latin typeface="Cabin"/>
              </a:rPr>
              <a:t>6.</a:t>
            </a:r>
            <a:r>
              <a:rPr lang="en-US" sz="2800" b="1" dirty="0">
                <a:solidFill>
                  <a:srgbClr val="54849A">
                    <a:lumMod val="50000"/>
                  </a:srgbClr>
                </a:solidFill>
                <a:latin typeface="Cabin"/>
              </a:rPr>
              <a:t> Structures of operating System</a:t>
            </a:r>
            <a:endParaRPr lang="en-IN" sz="2800" b="1" dirty="0">
              <a:solidFill>
                <a:srgbClr val="54849A">
                  <a:lumMod val="50000"/>
                </a:srgbClr>
              </a:solidFill>
              <a:latin typeface="Cabin"/>
            </a:endParaRPr>
          </a:p>
        </p:txBody>
      </p:sp>
      <p:sp>
        <p:nvSpPr>
          <p:cNvPr id="10" name="Text Placeholder 7">
            <a:extLst>
              <a:ext uri="{FF2B5EF4-FFF2-40B4-BE49-F238E27FC236}">
                <a16:creationId xmlns:a16="http://schemas.microsoft.com/office/drawing/2014/main" id="{D5C3A923-5537-44A1-8511-6115B4B61FC3}"/>
              </a:ext>
            </a:extLst>
          </p:cNvPr>
          <p:cNvSpPr txBox="1">
            <a:spLocks/>
          </p:cNvSpPr>
          <p:nvPr/>
        </p:nvSpPr>
        <p:spPr>
          <a:xfrm>
            <a:off x="53888" y="546505"/>
            <a:ext cx="7544647" cy="5815657"/>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None/>
              <a:defRPr lang="en-US" sz="2000" b="0" i="0" kern="1200">
                <a:solidFill>
                  <a:schemeClr val="tx1">
                    <a:lumMod val="65000"/>
                    <a:lumOff val="35000"/>
                  </a:schemeClr>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Font typeface="Wingdings" panose="05000000000000000000" pitchFamily="2" charset="2"/>
              <a:buChar char="Ø"/>
            </a:pPr>
            <a:r>
              <a:rPr lang="en-US" b="1" dirty="0">
                <a:solidFill>
                  <a:srgbClr val="FFFF00"/>
                </a:solidFill>
              </a:rPr>
              <a:t>Client-Server Model:</a:t>
            </a:r>
          </a:p>
          <a:p>
            <a:r>
              <a:rPr lang="en-IN" b="1" dirty="0"/>
              <a:t>3. Pipes Method</a:t>
            </a:r>
          </a:p>
          <a:p>
            <a:pPr>
              <a:buFont typeface="Wingdings" panose="05000000000000000000" pitchFamily="2" charset="2"/>
              <a:buChar char="§"/>
            </a:pPr>
            <a:r>
              <a:rPr lang="en-US" dirty="0"/>
              <a:t>These are inter-process communication methods that contain two end points.</a:t>
            </a:r>
          </a:p>
          <a:p>
            <a:pPr>
              <a:buFont typeface="Wingdings" panose="05000000000000000000" pitchFamily="2" charset="2"/>
              <a:buChar char="§"/>
            </a:pPr>
            <a:r>
              <a:rPr lang="en-US" dirty="0"/>
              <a:t>Data is entered from one end of the pipe by a process and consumed from the other end by the other process.</a:t>
            </a:r>
          </a:p>
          <a:p>
            <a:pPr>
              <a:buFont typeface="Wingdings" panose="05000000000000000000" pitchFamily="2" charset="2"/>
              <a:buChar char="§"/>
            </a:pPr>
            <a:r>
              <a:rPr lang="en-US" dirty="0"/>
              <a:t>The two different types of pipes:</a:t>
            </a:r>
          </a:p>
          <a:p>
            <a:pPr>
              <a:buFont typeface="Wingdings" panose="05000000000000000000" pitchFamily="2" charset="2"/>
              <a:buChar char="§"/>
            </a:pPr>
            <a:r>
              <a:rPr lang="en-US" dirty="0"/>
              <a:t>Ordinary pipes: Ordinary pipes only allow one way communication.</a:t>
            </a:r>
          </a:p>
          <a:p>
            <a:pPr>
              <a:buFont typeface="Wingdings" panose="05000000000000000000" pitchFamily="2" charset="2"/>
              <a:buChar char="§"/>
            </a:pPr>
            <a:r>
              <a:rPr lang="en-US" dirty="0"/>
              <a:t>Named pipes: Named pipes allow two way communication.</a:t>
            </a:r>
          </a:p>
        </p:txBody>
      </p:sp>
      <p:pic>
        <p:nvPicPr>
          <p:cNvPr id="7170" name="Picture 2" descr="Pipes in OS">
            <a:extLst>
              <a:ext uri="{FF2B5EF4-FFF2-40B4-BE49-F238E27FC236}">
                <a16:creationId xmlns:a16="http://schemas.microsoft.com/office/drawing/2014/main" id="{6B2AF11B-26BE-4003-96D1-9B7E7B51CF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350" t="12816" r="19409" b="19578"/>
          <a:stretch/>
        </p:blipFill>
        <p:spPr bwMode="auto">
          <a:xfrm>
            <a:off x="7598535" y="2356832"/>
            <a:ext cx="4391696" cy="1109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5208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052E7D-9FFA-41C8-8A25-6F474AFE6F77}"/>
              </a:ext>
            </a:extLst>
          </p:cNvPr>
          <p:cNvSpPr>
            <a:spLocks noGrp="1"/>
          </p:cNvSpPr>
          <p:nvPr>
            <p:ph type="body" sz="half" idx="2"/>
          </p:nvPr>
        </p:nvSpPr>
        <p:spPr>
          <a:xfrm>
            <a:off x="14067" y="520505"/>
            <a:ext cx="12177931" cy="6048993"/>
          </a:xfrm>
        </p:spPr>
        <p:txBody>
          <a:bodyPr>
            <a:normAutofit/>
          </a:bodyPr>
          <a:lstStyle/>
          <a:p>
            <a:pPr marL="360363" lvl="0">
              <a:buFont typeface="Wingdings" panose="05000000000000000000" pitchFamily="2" charset="2"/>
              <a:buChar char="Ø"/>
            </a:pPr>
            <a:endParaRPr lang="en-US" dirty="0"/>
          </a:p>
          <a:p>
            <a:pPr marL="17463" indent="0" algn="ctr"/>
            <a:endParaRPr lang="en-US" sz="3600" b="1" dirty="0"/>
          </a:p>
          <a:p>
            <a:pPr marL="17463" indent="0" algn="ctr"/>
            <a:endParaRPr lang="en-US" sz="3600" b="1" dirty="0"/>
          </a:p>
          <a:p>
            <a:pPr marL="17463" indent="0" algn="ctr"/>
            <a:endParaRPr lang="en-US" sz="3600" b="1" dirty="0"/>
          </a:p>
          <a:p>
            <a:pPr marL="17463" indent="0" algn="ctr"/>
            <a:r>
              <a:rPr lang="en-US" sz="3600" b="1" dirty="0"/>
              <a:t>Q &amp; A</a:t>
            </a:r>
          </a:p>
        </p:txBody>
      </p:sp>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2" name="TextBox 1">
            <a:extLst>
              <a:ext uri="{FF2B5EF4-FFF2-40B4-BE49-F238E27FC236}">
                <a16:creationId xmlns:a16="http://schemas.microsoft.com/office/drawing/2014/main" id="{7E9DEEE1-3408-48B9-BDF6-716EE1606C11}"/>
              </a:ext>
            </a:extLst>
          </p:cNvPr>
          <p:cNvSpPr txBox="1"/>
          <p:nvPr/>
        </p:nvSpPr>
        <p:spPr>
          <a:xfrm>
            <a:off x="26946" y="6575673"/>
            <a:ext cx="3087479" cy="276999"/>
          </a:xfrm>
          <a:prstGeom prst="rect">
            <a:avLst/>
          </a:prstGeom>
          <a:noFill/>
        </p:spPr>
        <p:txBody>
          <a:bodyPr wrap="square" rtlCol="0">
            <a:spAutoFit/>
          </a:bodyPr>
          <a:lstStyle/>
          <a:p>
            <a:r>
              <a:rPr lang="en-IN" sz="1200" b="1" dirty="0"/>
              <a:t>Introduction to Programming using ‘C’</a:t>
            </a:r>
            <a:endParaRPr lang="en-IN" sz="1200" dirty="0"/>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endParaRPr lang="en-IN" sz="2800" b="1" dirty="0">
              <a:solidFill>
                <a:srgbClr val="54849A">
                  <a:lumMod val="50000"/>
                </a:srgbClr>
              </a:solidFill>
              <a:latin typeface="Cabin"/>
            </a:endParaRPr>
          </a:p>
        </p:txBody>
      </p:sp>
    </p:spTree>
    <p:extLst>
      <p:ext uri="{BB962C8B-B14F-4D97-AF65-F5344CB8AC3E}">
        <p14:creationId xmlns:p14="http://schemas.microsoft.com/office/powerpoint/2010/main" val="24734169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052E7D-9FFA-41C8-8A25-6F474AFE6F77}"/>
              </a:ext>
            </a:extLst>
          </p:cNvPr>
          <p:cNvSpPr>
            <a:spLocks noGrp="1"/>
          </p:cNvSpPr>
          <p:nvPr>
            <p:ph type="body" sz="half" idx="2"/>
          </p:nvPr>
        </p:nvSpPr>
        <p:spPr>
          <a:xfrm>
            <a:off x="14067" y="520505"/>
            <a:ext cx="12177931" cy="6048993"/>
          </a:xfrm>
        </p:spPr>
        <p:txBody>
          <a:bodyPr>
            <a:normAutofit/>
          </a:bodyPr>
          <a:lstStyle/>
          <a:p>
            <a:pPr marL="360363" lvl="0">
              <a:buFont typeface="Wingdings" panose="05000000000000000000" pitchFamily="2" charset="2"/>
              <a:buChar char="Ø"/>
            </a:pPr>
            <a:endParaRPr lang="en-US" dirty="0"/>
          </a:p>
          <a:p>
            <a:pPr marL="17463" indent="0" algn="ctr"/>
            <a:endParaRPr lang="en-US" sz="3600" b="1" dirty="0"/>
          </a:p>
          <a:p>
            <a:pPr marL="17463" indent="0" algn="ctr"/>
            <a:endParaRPr lang="en-US" sz="3600" b="1" dirty="0"/>
          </a:p>
          <a:p>
            <a:pPr marL="17463" indent="0" algn="ctr"/>
            <a:endParaRPr lang="en-US" sz="3600" b="1" dirty="0"/>
          </a:p>
          <a:p>
            <a:pPr marL="17463" indent="0" algn="ctr"/>
            <a:r>
              <a:rPr lang="en-US" sz="3600" b="1" dirty="0"/>
              <a:t>Thank You..</a:t>
            </a:r>
          </a:p>
        </p:txBody>
      </p:sp>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2" name="TextBox 1">
            <a:extLst>
              <a:ext uri="{FF2B5EF4-FFF2-40B4-BE49-F238E27FC236}">
                <a16:creationId xmlns:a16="http://schemas.microsoft.com/office/drawing/2014/main" id="{7E9DEEE1-3408-48B9-BDF6-716EE1606C11}"/>
              </a:ext>
            </a:extLst>
          </p:cNvPr>
          <p:cNvSpPr txBox="1"/>
          <p:nvPr/>
        </p:nvSpPr>
        <p:spPr>
          <a:xfrm>
            <a:off x="26946" y="6575673"/>
            <a:ext cx="3087479" cy="276999"/>
          </a:xfrm>
          <a:prstGeom prst="rect">
            <a:avLst/>
          </a:prstGeom>
          <a:noFill/>
        </p:spPr>
        <p:txBody>
          <a:bodyPr wrap="square" rtlCol="0">
            <a:spAutoFit/>
          </a:bodyPr>
          <a:lstStyle/>
          <a:p>
            <a:r>
              <a:rPr lang="en-IN" sz="1200" b="1" dirty="0"/>
              <a:t>Introduction to Programming using ‘C’</a:t>
            </a:r>
            <a:endParaRPr lang="en-IN" sz="1200" dirty="0"/>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endParaRPr lang="en-IN" sz="2800" b="1" dirty="0">
              <a:solidFill>
                <a:srgbClr val="54849A">
                  <a:lumMod val="50000"/>
                </a:srgbClr>
              </a:solidFill>
              <a:latin typeface="Cabin"/>
            </a:endParaRPr>
          </a:p>
        </p:txBody>
      </p:sp>
    </p:spTree>
    <p:extLst>
      <p:ext uri="{BB962C8B-B14F-4D97-AF65-F5344CB8AC3E}">
        <p14:creationId xmlns:p14="http://schemas.microsoft.com/office/powerpoint/2010/main" val="24349184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052E7D-9FFA-41C8-8A25-6F474AFE6F77}"/>
              </a:ext>
            </a:extLst>
          </p:cNvPr>
          <p:cNvSpPr>
            <a:spLocks noGrp="1"/>
          </p:cNvSpPr>
          <p:nvPr>
            <p:ph type="body" sz="half" idx="2"/>
          </p:nvPr>
        </p:nvSpPr>
        <p:spPr>
          <a:xfrm>
            <a:off x="14067" y="520505"/>
            <a:ext cx="12177931" cy="6048993"/>
          </a:xfrm>
        </p:spPr>
        <p:txBody>
          <a:bodyPr>
            <a:normAutofit/>
          </a:bodyPr>
          <a:lstStyle/>
          <a:p>
            <a:pPr marL="360363" lvl="0">
              <a:buFont typeface="Wingdings" panose="05000000000000000000" pitchFamily="2" charset="2"/>
              <a:buChar char="Ø"/>
            </a:pPr>
            <a:endParaRPr lang="en-US" b="1" dirty="0"/>
          </a:p>
          <a:p>
            <a:pPr>
              <a:buFont typeface="Wingdings" panose="05000000000000000000" pitchFamily="2" charset="2"/>
              <a:buChar char="Ø"/>
            </a:pPr>
            <a:r>
              <a:rPr lang="en-US" dirty="0"/>
              <a:t>To make the computer system convenient to use in an efficient manner.</a:t>
            </a:r>
          </a:p>
          <a:p>
            <a:pPr>
              <a:buFont typeface="Wingdings" panose="05000000000000000000" pitchFamily="2" charset="2"/>
              <a:buChar char="Ø"/>
            </a:pPr>
            <a:r>
              <a:rPr lang="en-US" dirty="0"/>
              <a:t>To hide the details of the hardware resources from the users.</a:t>
            </a:r>
          </a:p>
          <a:p>
            <a:pPr>
              <a:buFont typeface="Wingdings" panose="05000000000000000000" pitchFamily="2" charset="2"/>
              <a:buChar char="Ø"/>
            </a:pPr>
            <a:r>
              <a:rPr lang="en-US" dirty="0"/>
              <a:t>To provide users a convenient interface to use the computer system.</a:t>
            </a:r>
          </a:p>
          <a:p>
            <a:pPr>
              <a:buFont typeface="Wingdings" panose="05000000000000000000" pitchFamily="2" charset="2"/>
              <a:buChar char="Ø"/>
            </a:pPr>
            <a:r>
              <a:rPr lang="en-US" dirty="0"/>
              <a:t>To act as an intermediary between the hardware and its users, making it easier for the users to access and use other resources.</a:t>
            </a:r>
          </a:p>
          <a:p>
            <a:pPr>
              <a:buFont typeface="Wingdings" panose="05000000000000000000" pitchFamily="2" charset="2"/>
              <a:buChar char="Ø"/>
            </a:pPr>
            <a:r>
              <a:rPr lang="en-US" dirty="0"/>
              <a:t>To manage the resources of a computer system.</a:t>
            </a:r>
          </a:p>
          <a:p>
            <a:pPr>
              <a:buFont typeface="Wingdings" panose="05000000000000000000" pitchFamily="2" charset="2"/>
              <a:buChar char="Ø"/>
            </a:pPr>
            <a:r>
              <a:rPr lang="en-US" dirty="0"/>
              <a:t>To keep track of who is using which resource, granting resource requests, and mediating conflicting requests from different programs and users.</a:t>
            </a:r>
          </a:p>
          <a:p>
            <a:pPr>
              <a:buFont typeface="Wingdings" panose="05000000000000000000" pitchFamily="2" charset="2"/>
              <a:buChar char="Ø"/>
            </a:pPr>
            <a:r>
              <a:rPr lang="en-US" dirty="0"/>
              <a:t>To provide efficient and fair sharing of resources among users and programs.</a:t>
            </a:r>
          </a:p>
        </p:txBody>
      </p:sp>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r>
              <a:rPr lang="en-IN" sz="2800" b="1" dirty="0">
                <a:solidFill>
                  <a:srgbClr val="54849A">
                    <a:lumMod val="50000"/>
                  </a:srgbClr>
                </a:solidFill>
                <a:latin typeface="Cabin"/>
              </a:rPr>
              <a:t>2. Objectives of O.S.</a:t>
            </a:r>
          </a:p>
        </p:txBody>
      </p:sp>
    </p:spTree>
    <p:extLst>
      <p:ext uri="{BB962C8B-B14F-4D97-AF65-F5344CB8AC3E}">
        <p14:creationId xmlns:p14="http://schemas.microsoft.com/office/powerpoint/2010/main" val="22701811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fade">
                                      <p:cBhvr>
                                        <p:cTn id="3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052E7D-9FFA-41C8-8A25-6F474AFE6F77}"/>
              </a:ext>
            </a:extLst>
          </p:cNvPr>
          <p:cNvSpPr>
            <a:spLocks noGrp="1"/>
          </p:cNvSpPr>
          <p:nvPr>
            <p:ph type="body" sz="half" idx="2"/>
          </p:nvPr>
        </p:nvSpPr>
        <p:spPr>
          <a:xfrm>
            <a:off x="14067" y="520505"/>
            <a:ext cx="12177931" cy="6048993"/>
          </a:xfrm>
        </p:spPr>
        <p:txBody>
          <a:bodyPr>
            <a:normAutofit/>
          </a:bodyPr>
          <a:lstStyle/>
          <a:p>
            <a:pPr marL="360363" lvl="0">
              <a:buFont typeface="Wingdings" panose="05000000000000000000" pitchFamily="2" charset="2"/>
              <a:buChar char="Ø"/>
            </a:pPr>
            <a:endParaRPr lang="en-US" b="1" dirty="0"/>
          </a:p>
          <a:p>
            <a:pPr>
              <a:buFont typeface="Wingdings" panose="05000000000000000000" pitchFamily="2" charset="2"/>
              <a:buChar char="Ø"/>
            </a:pPr>
            <a:r>
              <a:rPr lang="en-US" b="1" dirty="0">
                <a:solidFill>
                  <a:srgbClr val="FFFF00"/>
                </a:solidFill>
              </a:rPr>
              <a:t>Memory Management</a:t>
            </a:r>
          </a:p>
          <a:p>
            <a:pPr>
              <a:buFont typeface="Wingdings" panose="05000000000000000000" pitchFamily="2" charset="2"/>
              <a:buChar char="§"/>
            </a:pPr>
            <a:r>
              <a:rPr lang="en-US" dirty="0"/>
              <a:t>Memory management refers to management of Primary Memory or Main Memory. Main memory is a large array of words or bytes where each word or byte has its own address.</a:t>
            </a:r>
          </a:p>
          <a:p>
            <a:pPr>
              <a:buFont typeface="Wingdings" panose="05000000000000000000" pitchFamily="2" charset="2"/>
              <a:buChar char="§"/>
            </a:pPr>
            <a:r>
              <a:rPr lang="en-US" dirty="0"/>
              <a:t>Main memory provides a fast storage that can be accessed directly by the CPU. For a program to be executed, it must in the main memory.</a:t>
            </a:r>
          </a:p>
          <a:p>
            <a:pPr>
              <a:buFont typeface="Wingdings" panose="05000000000000000000" pitchFamily="2" charset="2"/>
              <a:buChar char="§"/>
            </a:pPr>
            <a:r>
              <a:rPr lang="en-US" dirty="0"/>
              <a:t>An Operating System does the following activities for memory management −</a:t>
            </a:r>
          </a:p>
          <a:p>
            <a:pPr lvl="1">
              <a:buFont typeface="Wingdings" panose="05000000000000000000" pitchFamily="2" charset="2"/>
              <a:buChar char="§"/>
            </a:pPr>
            <a:r>
              <a:rPr lang="en-US" sz="2000" dirty="0"/>
              <a:t>Keeps tracks of primary memory, i.e., what part of it are in use by whom, what part are not in use.</a:t>
            </a:r>
          </a:p>
          <a:p>
            <a:pPr lvl="1">
              <a:buFont typeface="Wingdings" panose="05000000000000000000" pitchFamily="2" charset="2"/>
              <a:buChar char="§"/>
            </a:pPr>
            <a:r>
              <a:rPr lang="en-US" sz="2000" dirty="0"/>
              <a:t>In multiprogramming, the OS decides which process will get memory when and how much.</a:t>
            </a:r>
          </a:p>
          <a:p>
            <a:pPr lvl="1">
              <a:buFont typeface="Wingdings" panose="05000000000000000000" pitchFamily="2" charset="2"/>
              <a:buChar char="§"/>
            </a:pPr>
            <a:r>
              <a:rPr lang="en-US" sz="2000" dirty="0"/>
              <a:t>Allocates the memory when a process requests it to do so.</a:t>
            </a:r>
          </a:p>
          <a:p>
            <a:pPr lvl="1">
              <a:buFont typeface="Wingdings" panose="05000000000000000000" pitchFamily="2" charset="2"/>
              <a:buChar char="§"/>
            </a:pPr>
            <a:r>
              <a:rPr lang="en-US" sz="2000" dirty="0"/>
              <a:t>De-allocates the memory when a process no longer needs it or has been terminated.</a:t>
            </a:r>
          </a:p>
          <a:p>
            <a:pPr>
              <a:buFont typeface="Wingdings" panose="05000000000000000000" pitchFamily="2" charset="2"/>
              <a:buChar char="Ø"/>
            </a:pPr>
            <a:endParaRPr lang="en-US" dirty="0"/>
          </a:p>
        </p:txBody>
      </p:sp>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r>
              <a:rPr lang="en-IN" sz="2800" b="1" dirty="0">
                <a:solidFill>
                  <a:srgbClr val="54849A">
                    <a:lumMod val="50000"/>
                  </a:srgbClr>
                </a:solidFill>
                <a:latin typeface="Cabin"/>
              </a:rPr>
              <a:t>3. Functions of O.S.</a:t>
            </a:r>
          </a:p>
        </p:txBody>
      </p:sp>
    </p:spTree>
    <p:extLst>
      <p:ext uri="{BB962C8B-B14F-4D97-AF65-F5344CB8AC3E}">
        <p14:creationId xmlns:p14="http://schemas.microsoft.com/office/powerpoint/2010/main" val="8717924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fade">
                                      <p:cBhvr>
                                        <p:cTn id="37" dur="5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fade">
                                      <p:cBhvr>
                                        <p:cTn id="4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052E7D-9FFA-41C8-8A25-6F474AFE6F77}"/>
              </a:ext>
            </a:extLst>
          </p:cNvPr>
          <p:cNvSpPr>
            <a:spLocks noGrp="1"/>
          </p:cNvSpPr>
          <p:nvPr>
            <p:ph type="body" sz="half" idx="2"/>
          </p:nvPr>
        </p:nvSpPr>
        <p:spPr>
          <a:xfrm>
            <a:off x="14067" y="520505"/>
            <a:ext cx="12177931" cy="6048993"/>
          </a:xfrm>
        </p:spPr>
        <p:txBody>
          <a:bodyPr>
            <a:normAutofit/>
          </a:bodyPr>
          <a:lstStyle/>
          <a:p>
            <a:pPr marL="360363" lvl="0">
              <a:buFont typeface="Wingdings" panose="05000000000000000000" pitchFamily="2" charset="2"/>
              <a:buChar char="Ø"/>
            </a:pPr>
            <a:endParaRPr lang="en-US" b="1" dirty="0"/>
          </a:p>
          <a:p>
            <a:pPr>
              <a:buFont typeface="Wingdings" panose="05000000000000000000" pitchFamily="2" charset="2"/>
              <a:buChar char="Ø"/>
            </a:pPr>
            <a:r>
              <a:rPr lang="en-US" b="1" dirty="0">
                <a:solidFill>
                  <a:srgbClr val="FFFF00"/>
                </a:solidFill>
              </a:rPr>
              <a:t>Processor Management</a:t>
            </a:r>
          </a:p>
          <a:p>
            <a:pPr>
              <a:buFont typeface="Wingdings" panose="05000000000000000000" pitchFamily="2" charset="2"/>
              <a:buChar char="§"/>
            </a:pPr>
            <a:r>
              <a:rPr lang="en-US" dirty="0"/>
              <a:t>In multiprogramming environment, the OS decides which process gets the processor when and for how much time. This function is called </a:t>
            </a:r>
            <a:r>
              <a:rPr lang="en-US" b="1" dirty="0"/>
              <a:t>process scheduling</a:t>
            </a:r>
            <a:r>
              <a:rPr lang="en-US" dirty="0"/>
              <a:t>.</a:t>
            </a:r>
          </a:p>
          <a:p>
            <a:pPr>
              <a:buFont typeface="Wingdings" panose="05000000000000000000" pitchFamily="2" charset="2"/>
              <a:buChar char="§"/>
            </a:pPr>
            <a:r>
              <a:rPr lang="en-US" dirty="0"/>
              <a:t> An Operating System does the following activities for processor management −</a:t>
            </a:r>
          </a:p>
          <a:p>
            <a:pPr lvl="1">
              <a:buFont typeface="Wingdings" panose="05000000000000000000" pitchFamily="2" charset="2"/>
              <a:buChar char="§"/>
            </a:pPr>
            <a:r>
              <a:rPr lang="en-US" sz="2000" dirty="0"/>
              <a:t>Keeps tracks of processor and status of process. The program responsible for this task is known as </a:t>
            </a:r>
            <a:r>
              <a:rPr lang="en-US" sz="2000" b="1" dirty="0"/>
              <a:t>traffic controller</a:t>
            </a:r>
            <a:r>
              <a:rPr lang="en-US" sz="2000" dirty="0"/>
              <a:t>.</a:t>
            </a:r>
          </a:p>
          <a:p>
            <a:pPr lvl="1">
              <a:buFont typeface="Wingdings" panose="05000000000000000000" pitchFamily="2" charset="2"/>
              <a:buChar char="§"/>
            </a:pPr>
            <a:r>
              <a:rPr lang="en-US" sz="2000" dirty="0"/>
              <a:t>Allocates the processor (CPU) to a process.</a:t>
            </a:r>
          </a:p>
          <a:p>
            <a:pPr lvl="1">
              <a:buFont typeface="Wingdings" panose="05000000000000000000" pitchFamily="2" charset="2"/>
              <a:buChar char="§"/>
            </a:pPr>
            <a:r>
              <a:rPr lang="en-US" sz="2000" dirty="0"/>
              <a:t>De-allocates processor when a process is no longer required.</a:t>
            </a:r>
          </a:p>
          <a:p>
            <a:pPr>
              <a:buFont typeface="Wingdings" panose="05000000000000000000" pitchFamily="2" charset="2"/>
              <a:buChar char="Ø"/>
            </a:pPr>
            <a:endParaRPr lang="en-US" dirty="0"/>
          </a:p>
        </p:txBody>
      </p:sp>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r>
              <a:rPr lang="en-IN" sz="2800" b="1" dirty="0">
                <a:solidFill>
                  <a:srgbClr val="54849A">
                    <a:lumMod val="50000"/>
                  </a:srgbClr>
                </a:solidFill>
                <a:latin typeface="Cabin"/>
              </a:rPr>
              <a:t>3. Functions of O.S.</a:t>
            </a:r>
          </a:p>
        </p:txBody>
      </p:sp>
    </p:spTree>
    <p:extLst>
      <p:ext uri="{BB962C8B-B14F-4D97-AF65-F5344CB8AC3E}">
        <p14:creationId xmlns:p14="http://schemas.microsoft.com/office/powerpoint/2010/main" val="3391094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052E7D-9FFA-41C8-8A25-6F474AFE6F77}"/>
              </a:ext>
            </a:extLst>
          </p:cNvPr>
          <p:cNvSpPr>
            <a:spLocks noGrp="1"/>
          </p:cNvSpPr>
          <p:nvPr>
            <p:ph type="body" sz="half" idx="2"/>
          </p:nvPr>
        </p:nvSpPr>
        <p:spPr>
          <a:xfrm>
            <a:off x="14067" y="520505"/>
            <a:ext cx="12177931" cy="6048993"/>
          </a:xfrm>
        </p:spPr>
        <p:txBody>
          <a:bodyPr>
            <a:normAutofit/>
          </a:bodyPr>
          <a:lstStyle/>
          <a:p>
            <a:pPr marL="360363" lvl="0">
              <a:buFont typeface="Wingdings" panose="05000000000000000000" pitchFamily="2" charset="2"/>
              <a:buChar char="Ø"/>
            </a:pPr>
            <a:endParaRPr lang="en-US" b="1" dirty="0"/>
          </a:p>
          <a:p>
            <a:pPr>
              <a:buFont typeface="Wingdings" panose="05000000000000000000" pitchFamily="2" charset="2"/>
              <a:buChar char="Ø"/>
            </a:pPr>
            <a:r>
              <a:rPr lang="en-US" b="1" dirty="0">
                <a:solidFill>
                  <a:srgbClr val="FFFF00"/>
                </a:solidFill>
              </a:rPr>
              <a:t>Device Management</a:t>
            </a:r>
          </a:p>
          <a:p>
            <a:pPr>
              <a:buFont typeface="Wingdings" panose="05000000000000000000" pitchFamily="2" charset="2"/>
              <a:buChar char="§"/>
            </a:pPr>
            <a:r>
              <a:rPr lang="en-US" dirty="0"/>
              <a:t>An Operating System manages device communication via their respective drivers. It does the following activities for device management −</a:t>
            </a:r>
          </a:p>
          <a:p>
            <a:pPr lvl="1">
              <a:buFont typeface="Wingdings" panose="05000000000000000000" pitchFamily="2" charset="2"/>
              <a:buChar char="§"/>
            </a:pPr>
            <a:r>
              <a:rPr lang="en-US" sz="2000" dirty="0"/>
              <a:t>Keeps tracks of all devices. Program responsible for this task is known as the </a:t>
            </a:r>
            <a:r>
              <a:rPr lang="en-US" sz="2000" b="1" dirty="0"/>
              <a:t>I/O controller</a:t>
            </a:r>
            <a:r>
              <a:rPr lang="en-US" sz="2000" dirty="0"/>
              <a:t>.</a:t>
            </a:r>
          </a:p>
          <a:p>
            <a:pPr lvl="1">
              <a:buFont typeface="Wingdings" panose="05000000000000000000" pitchFamily="2" charset="2"/>
              <a:buChar char="§"/>
            </a:pPr>
            <a:r>
              <a:rPr lang="en-US" sz="2000" dirty="0"/>
              <a:t>Decides which process gets the device when and for how much time.</a:t>
            </a:r>
          </a:p>
          <a:p>
            <a:pPr lvl="1">
              <a:buFont typeface="Wingdings" panose="05000000000000000000" pitchFamily="2" charset="2"/>
              <a:buChar char="§"/>
            </a:pPr>
            <a:r>
              <a:rPr lang="en-US" sz="2000" dirty="0"/>
              <a:t>Allocates the device in the efficient way.</a:t>
            </a:r>
          </a:p>
          <a:p>
            <a:pPr lvl="1">
              <a:buFont typeface="Wingdings" panose="05000000000000000000" pitchFamily="2" charset="2"/>
              <a:buChar char="§"/>
            </a:pPr>
            <a:r>
              <a:rPr lang="en-US" sz="2000" dirty="0"/>
              <a:t>De-allocates devices.</a:t>
            </a:r>
          </a:p>
          <a:p>
            <a:pPr>
              <a:buFont typeface="Wingdings" panose="05000000000000000000" pitchFamily="2" charset="2"/>
              <a:buChar char="Ø"/>
            </a:pPr>
            <a:endParaRPr lang="en-US" dirty="0"/>
          </a:p>
        </p:txBody>
      </p:sp>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r>
              <a:rPr lang="en-IN" sz="2800" b="1" dirty="0">
                <a:solidFill>
                  <a:srgbClr val="54849A">
                    <a:lumMod val="50000"/>
                  </a:srgbClr>
                </a:solidFill>
                <a:latin typeface="Cabin"/>
              </a:rPr>
              <a:t>3. Functions of O.S.</a:t>
            </a:r>
          </a:p>
        </p:txBody>
      </p:sp>
    </p:spTree>
    <p:extLst>
      <p:ext uri="{BB962C8B-B14F-4D97-AF65-F5344CB8AC3E}">
        <p14:creationId xmlns:p14="http://schemas.microsoft.com/office/powerpoint/2010/main" val="25804120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052E7D-9FFA-41C8-8A25-6F474AFE6F77}"/>
              </a:ext>
            </a:extLst>
          </p:cNvPr>
          <p:cNvSpPr>
            <a:spLocks noGrp="1"/>
          </p:cNvSpPr>
          <p:nvPr>
            <p:ph type="body" sz="half" idx="2"/>
          </p:nvPr>
        </p:nvSpPr>
        <p:spPr>
          <a:xfrm>
            <a:off x="14067" y="520505"/>
            <a:ext cx="12177931" cy="6048993"/>
          </a:xfrm>
        </p:spPr>
        <p:txBody>
          <a:bodyPr>
            <a:normAutofit/>
          </a:bodyPr>
          <a:lstStyle/>
          <a:p>
            <a:pPr marL="360363" lvl="0">
              <a:buFont typeface="Wingdings" panose="05000000000000000000" pitchFamily="2" charset="2"/>
              <a:buChar char="Ø"/>
            </a:pPr>
            <a:endParaRPr lang="en-US" b="1" dirty="0"/>
          </a:p>
          <a:p>
            <a:pPr>
              <a:buFont typeface="Wingdings" panose="05000000000000000000" pitchFamily="2" charset="2"/>
              <a:buChar char="Ø"/>
            </a:pPr>
            <a:r>
              <a:rPr lang="en-US" b="1" dirty="0">
                <a:solidFill>
                  <a:srgbClr val="FFFF00"/>
                </a:solidFill>
              </a:rPr>
              <a:t>File Management</a:t>
            </a:r>
          </a:p>
          <a:p>
            <a:pPr>
              <a:buFont typeface="Wingdings" panose="05000000000000000000" pitchFamily="2" charset="2"/>
              <a:buChar char="§"/>
            </a:pPr>
            <a:r>
              <a:rPr lang="en-US" dirty="0"/>
              <a:t>A file system is normally organized into directories for easy navigation and usage. These directories may contain files and other directions.</a:t>
            </a:r>
          </a:p>
          <a:p>
            <a:pPr>
              <a:buFont typeface="Wingdings" panose="05000000000000000000" pitchFamily="2" charset="2"/>
              <a:buChar char="§"/>
            </a:pPr>
            <a:r>
              <a:rPr lang="en-US" dirty="0"/>
              <a:t>An Operating System does the following activities for file management −</a:t>
            </a:r>
          </a:p>
          <a:p>
            <a:pPr lvl="1">
              <a:buFont typeface="Wingdings" panose="05000000000000000000" pitchFamily="2" charset="2"/>
              <a:buChar char="§"/>
            </a:pPr>
            <a:r>
              <a:rPr lang="en-US" sz="2000" dirty="0"/>
              <a:t>Keeps track of information, location, uses, status etc. The collective facilities are often known as </a:t>
            </a:r>
            <a:r>
              <a:rPr lang="en-US" sz="2000" b="1" dirty="0"/>
              <a:t>file system</a:t>
            </a:r>
            <a:r>
              <a:rPr lang="en-US" sz="2000" dirty="0"/>
              <a:t>.</a:t>
            </a:r>
          </a:p>
          <a:p>
            <a:pPr lvl="1">
              <a:buFont typeface="Wingdings" panose="05000000000000000000" pitchFamily="2" charset="2"/>
              <a:buChar char="§"/>
            </a:pPr>
            <a:r>
              <a:rPr lang="en-US" sz="2000" dirty="0"/>
              <a:t>Decides who gets the resources.</a:t>
            </a:r>
          </a:p>
          <a:p>
            <a:pPr lvl="1">
              <a:buFont typeface="Wingdings" panose="05000000000000000000" pitchFamily="2" charset="2"/>
              <a:buChar char="§"/>
            </a:pPr>
            <a:r>
              <a:rPr lang="en-US" sz="2000" dirty="0"/>
              <a:t>Allocates the resources.</a:t>
            </a:r>
          </a:p>
          <a:p>
            <a:pPr lvl="1">
              <a:buFont typeface="Wingdings" panose="05000000000000000000" pitchFamily="2" charset="2"/>
              <a:buChar char="§"/>
            </a:pPr>
            <a:r>
              <a:rPr lang="en-US" sz="2000" dirty="0"/>
              <a:t>De-allocates the resources.</a:t>
            </a:r>
          </a:p>
          <a:p>
            <a:pPr>
              <a:buFont typeface="Wingdings" panose="05000000000000000000" pitchFamily="2" charset="2"/>
              <a:buChar char="Ø"/>
            </a:pPr>
            <a:endParaRPr lang="en-US" dirty="0"/>
          </a:p>
        </p:txBody>
      </p:sp>
      <p:sp>
        <p:nvSpPr>
          <p:cNvPr id="5" name="Rectangle 4">
            <a:extLst>
              <a:ext uri="{FF2B5EF4-FFF2-40B4-BE49-F238E27FC236}">
                <a16:creationId xmlns:a16="http://schemas.microsoft.com/office/drawing/2014/main" id="{144416FA-94AF-4DFD-8CAC-E07C9F48DBD5}"/>
              </a:ext>
            </a:extLst>
          </p:cNvPr>
          <p:cNvSpPr/>
          <p:nvPr/>
        </p:nvSpPr>
        <p:spPr>
          <a:xfrm>
            <a:off x="-1" y="6573164"/>
            <a:ext cx="12191999" cy="276999"/>
          </a:xfrm>
          <a:prstGeom prst="rect">
            <a:avLst/>
          </a:prstGeom>
          <a:solidFill>
            <a:schemeClr val="tx1">
              <a:lumMod val="65000"/>
            </a:schemeClr>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IN" sz="1200" b="1" i="0" u="none" strike="noStrike" kern="1200" cap="none" spc="0" normalizeH="0" baseline="0" noProof="0" dirty="0">
              <a:ln>
                <a:noFill/>
              </a:ln>
              <a:solidFill>
                <a:srgbClr val="C00000"/>
              </a:solidFill>
              <a:effectLst/>
              <a:uLnTx/>
              <a:uFillTx/>
              <a:latin typeface="Cabin"/>
              <a:sym typeface="Cabin"/>
            </a:endParaRPr>
          </a:p>
        </p:txBody>
      </p:sp>
      <p:sp>
        <p:nvSpPr>
          <p:cNvPr id="7" name="TextBox 6">
            <a:extLst>
              <a:ext uri="{FF2B5EF4-FFF2-40B4-BE49-F238E27FC236}">
                <a16:creationId xmlns:a16="http://schemas.microsoft.com/office/drawing/2014/main" id="{ED60CFFC-6263-4617-867A-C277AE1B5D32}"/>
              </a:ext>
            </a:extLst>
          </p:cNvPr>
          <p:cNvSpPr txBox="1"/>
          <p:nvPr/>
        </p:nvSpPr>
        <p:spPr>
          <a:xfrm>
            <a:off x="10122794" y="6564082"/>
            <a:ext cx="2042262" cy="276999"/>
          </a:xfrm>
          <a:prstGeom prst="rect">
            <a:avLst/>
          </a:prstGeom>
          <a:noFill/>
        </p:spPr>
        <p:txBody>
          <a:bodyPr wrap="square" rtlCol="0">
            <a:spAutoFit/>
          </a:bodyPr>
          <a:lstStyle/>
          <a:p>
            <a:r>
              <a:rPr lang="en-IN" sz="1200" b="1" dirty="0"/>
              <a:t>-- Prof. Ashok </a:t>
            </a:r>
            <a:r>
              <a:rPr lang="en-IN" sz="1200" b="1" dirty="0" err="1"/>
              <a:t>Sadavare</a:t>
            </a:r>
            <a:endParaRPr lang="en-IN" sz="1200" dirty="0"/>
          </a:p>
        </p:txBody>
      </p:sp>
      <p:sp>
        <p:nvSpPr>
          <p:cNvPr id="9" name="Rectangle 8">
            <a:extLst>
              <a:ext uri="{FF2B5EF4-FFF2-40B4-BE49-F238E27FC236}">
                <a16:creationId xmlns:a16="http://schemas.microsoft.com/office/drawing/2014/main" id="{E9384877-F94D-4E90-B7F0-71BA29EF1483}"/>
              </a:ext>
            </a:extLst>
          </p:cNvPr>
          <p:cNvSpPr/>
          <p:nvPr/>
        </p:nvSpPr>
        <p:spPr>
          <a:xfrm>
            <a:off x="14069" y="16919"/>
            <a:ext cx="12177931" cy="520505"/>
          </a:xfrm>
          <a:prstGeom prst="rect">
            <a:avLst/>
          </a:prstGeom>
          <a:solidFill>
            <a:srgbClr val="00B0F0"/>
          </a:solidFill>
          <a:ln>
            <a:noFill/>
          </a:ln>
          <a:effectLst>
            <a:outerShdw blurRad="25400" dir="17880000">
              <a:srgbClr val="000000">
                <a:alpha val="46000"/>
              </a:srgbClr>
            </a:outerShdw>
          </a:effectLst>
        </p:spPr>
        <p:txBody>
          <a:bodyPr spcFirstLastPara="1" vert="horz" wrap="square" lIns="91425" tIns="45700" rIns="91425" bIns="45700" rtlCol="0" anchor="ctr" anchorCtr="0">
            <a:noAutofit/>
          </a:bodyPr>
          <a:lstStyle/>
          <a:p>
            <a:pPr algn="ctr" defTabSz="457200">
              <a:defRPr/>
            </a:pPr>
            <a:r>
              <a:rPr lang="en-IN" sz="2800" b="1" dirty="0">
                <a:solidFill>
                  <a:srgbClr val="54849A">
                    <a:lumMod val="50000"/>
                  </a:srgbClr>
                </a:solidFill>
                <a:latin typeface="Cabin"/>
              </a:rPr>
              <a:t>3. Functions of O.S.</a:t>
            </a:r>
          </a:p>
        </p:txBody>
      </p:sp>
    </p:spTree>
    <p:extLst>
      <p:ext uri="{BB962C8B-B14F-4D97-AF65-F5344CB8AC3E}">
        <p14:creationId xmlns:p14="http://schemas.microsoft.com/office/powerpoint/2010/main" val="28411291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fade">
                                      <p:cBhvr>
                                        <p:cTn id="3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2859</TotalTime>
  <Words>3941</Words>
  <Application>Microsoft Office PowerPoint</Application>
  <PresentationFormat>Widescreen</PresentationFormat>
  <Paragraphs>390</Paragraphs>
  <Slides>43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Arial Black</vt:lpstr>
      <vt:lpstr>Bookman Old Style</vt:lpstr>
      <vt:lpstr>Cabin</vt:lpstr>
      <vt:lpstr>Calibri</vt:lpstr>
      <vt:lpstr>Century Gothic</vt:lpstr>
      <vt:lpstr>verdana</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ASP.NET MVC</dc:title>
  <dc:creator>yogita sadavare</dc:creator>
  <cp:lastModifiedBy>ashokskarad@gmail.com</cp:lastModifiedBy>
  <cp:revision>387</cp:revision>
  <dcterms:created xsi:type="dcterms:W3CDTF">2020-07-20T04:14:37Z</dcterms:created>
  <dcterms:modified xsi:type="dcterms:W3CDTF">2021-06-15T04:00:53Z</dcterms:modified>
</cp:coreProperties>
</file>