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BF727-0BFC-4F96-8370-58A92A27929A}" type="datetimeFigureOut">
              <a:rPr lang="en-US" smtClean="0"/>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BF727-0BFC-4F96-8370-58A92A27929A}" type="datetimeFigureOut">
              <a:rPr lang="en-US" smtClean="0"/>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BF727-0BFC-4F96-8370-58A92A27929A}" type="datetimeFigureOut">
              <a:rPr lang="en-US" smtClean="0"/>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BF727-0BFC-4F96-8370-58A92A27929A}" type="datetimeFigureOut">
              <a:rPr lang="en-US" smtClean="0"/>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BF727-0BFC-4F96-8370-58A92A27929A}" type="datetimeFigureOut">
              <a:rPr lang="en-US" smtClean="0"/>
              <a:t>09/04/2021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BF727-0BFC-4F96-8370-58A92A27929A}" type="datetimeFigureOut">
              <a:rPr lang="en-US" smtClean="0"/>
              <a:t>09/04/2021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BF727-0BFC-4F96-8370-58A92A27929A}" type="datetimeFigureOut">
              <a:rPr lang="en-US" smtClean="0"/>
              <a:t>09/04/2021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BF727-0BFC-4F96-8370-58A92A27929A}" type="datetimeFigureOut">
              <a:rPr lang="en-US" smtClean="0"/>
              <a:t>09/04/2021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BF727-0BFC-4F96-8370-58A92A27929A}" type="datetimeFigureOut">
              <a:rPr lang="en-US" smtClean="0"/>
              <a:t>09/04/2021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BF727-0BFC-4F96-8370-58A92A27929A}" type="datetimeFigureOut">
              <a:rPr lang="en-US" smtClean="0"/>
              <a:t>09/04/2021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BF727-0BFC-4F96-8370-58A92A27929A}" type="datetimeFigureOut">
              <a:rPr lang="en-US" smtClean="0"/>
              <a:t>09/04/2021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D1A69D-72AF-44BC-9A45-CE40524C426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BF727-0BFC-4F96-8370-58A92A27929A}" type="datetimeFigureOut">
              <a:rPr lang="en-US" smtClean="0"/>
              <a:t>09/04/2021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D1A69D-72AF-44BC-9A45-CE40524C42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MORPHOLOGY</a:t>
            </a:r>
            <a:br>
              <a:rPr lang="en-US"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(Study of  words)</a:t>
            </a:r>
            <a:endParaRPr lang="en-US" sz="2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fontAlgn="base"/>
            <a:r>
              <a:rPr lang="en-US" b="1" dirty="0"/>
              <a:t>Infixes</a:t>
            </a:r>
            <a:br>
              <a:rPr lang="en-US" b="1" dirty="0"/>
            </a:br>
            <a:r>
              <a:rPr lang="en-US" dirty="0"/>
              <a:t>Infixes are those bound morphemes included within the words. They are less commonly found in English apart from one mode of analysis of plurals like- men, geese etc.</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pPr fontAlgn="base"/>
            <a:r>
              <a:rPr lang="en-US" b="1" dirty="0"/>
              <a:t>Suffixes</a:t>
            </a:r>
            <a:br>
              <a:rPr lang="en-US" b="1" dirty="0"/>
            </a:br>
            <a:r>
              <a:rPr lang="en-US" dirty="0"/>
              <a:t>Suffixes are those bound morphemes included at the end of different types of words. Suffixes are affixed after the roots or stems. Suffixes frequently alter the word class of the base.</a:t>
            </a: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fontScale="90000"/>
          </a:bodyPr>
          <a:lstStyle/>
          <a:p>
            <a:pPr fontAlgn="base"/>
            <a:r>
              <a:rPr lang="en-US" b="1" dirty="0"/>
              <a:t>1. Class-Maintaining Derivational Morphemes (Prefix/suffix)</a:t>
            </a:r>
            <a:r>
              <a:rPr lang="en-US" b="1" i="1" dirty="0"/>
              <a:t/>
            </a:r>
            <a:br>
              <a:rPr lang="en-US" b="1" i="1" dirty="0"/>
            </a:br>
            <a:r>
              <a:rPr lang="en-US" dirty="0"/>
              <a:t>Class-maintaining derivational morphemes</a:t>
            </a:r>
            <a:r>
              <a:rPr lang="en-US" b="1" dirty="0"/>
              <a:t>(Prefix/suffix) </a:t>
            </a:r>
            <a:r>
              <a:rPr lang="en-US" dirty="0"/>
              <a:t>are usually produced a derived form of the same class as the root. They don’t change the class of the parts of speech. For example; -ship -hood, relationship, leadership, livelihood, manhood etc.</a:t>
            </a:r>
            <a:r>
              <a:rPr lang="en-US" b="1" i="1" dirty="0"/>
              <a:t/>
            </a:r>
            <a:br>
              <a:rPr lang="en-US" b="1" i="1"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fontAlgn="base"/>
            <a:r>
              <a:rPr lang="en-US" b="1" dirty="0"/>
              <a:t>2. Class-Changing Derivational Morphemes(Prefix/suffix)</a:t>
            </a:r>
            <a:r>
              <a:rPr lang="en-US" b="1" i="1" dirty="0"/>
              <a:t/>
            </a:r>
            <a:br>
              <a:rPr lang="en-US" b="1" i="1" dirty="0"/>
            </a:br>
            <a:r>
              <a:rPr lang="en-US" dirty="0"/>
              <a:t>Class-changing derivational morphemes</a:t>
            </a:r>
            <a:r>
              <a:rPr lang="en-US" b="1" dirty="0"/>
              <a:t>(Prefix/suffix)</a:t>
            </a:r>
            <a:r>
              <a:rPr lang="en-US" dirty="0"/>
              <a:t>are usually produced a derived form of the other class from the root. They change the class of the parts of </a:t>
            </a:r>
            <a:r>
              <a:rPr lang="en-US" dirty="0" err="1"/>
              <a:t>sppech</a:t>
            </a:r>
            <a:r>
              <a:rPr lang="en-US" dirty="0"/>
              <a:t>. For example; -</a:t>
            </a:r>
            <a:r>
              <a:rPr lang="en-US" dirty="0" err="1"/>
              <a:t>er</a:t>
            </a:r>
            <a:r>
              <a:rPr lang="en-US" dirty="0"/>
              <a:t>, -</a:t>
            </a:r>
            <a:r>
              <a:rPr lang="en-US" dirty="0" err="1"/>
              <a:t>ish</a:t>
            </a:r>
            <a:r>
              <a:rPr lang="en-US" dirty="0"/>
              <a:t>, -al, teacher, boyish, national etc.</a:t>
            </a:r>
            <a:br>
              <a:rPr lang="en-US" dirty="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620000" cy="6172200"/>
          </a:xfrm>
        </p:spPr>
        <p:txBody>
          <a:bodyPr>
            <a:normAutofit fontScale="90000"/>
          </a:bodyPr>
          <a:lstStyle/>
          <a:p>
            <a:pPr fontAlgn="base"/>
            <a:r>
              <a:rPr lang="en-US" sz="1400" b="1" dirty="0"/>
              <a:t>1</a:t>
            </a:r>
            <a:r>
              <a:rPr lang="en-US" sz="2000" b="1" dirty="0">
                <a:latin typeface="Times New Roman" pitchFamily="18" charset="0"/>
                <a:cs typeface="Times New Roman" pitchFamily="18" charset="0"/>
              </a:rPr>
              <a:t>) Inflectional Suffixes:</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latin typeface="Times New Roman" pitchFamily="18" charset="0"/>
                <a:cs typeface="Times New Roman" pitchFamily="18" charset="0"/>
              </a:rPr>
              <a:t>Nouns</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latin typeface="Times New Roman" pitchFamily="18" charset="0"/>
                <a:cs typeface="Times New Roman" pitchFamily="18" charset="0"/>
              </a:rPr>
              <a:t>Adjectives and Adverbs</a:t>
            </a:r>
            <a:r>
              <a:rPr lang="en-US" sz="2000" dirty="0">
                <a:latin typeface="Times New Roman" pitchFamily="18" charset="0"/>
                <a:cs typeface="Times New Roman" pitchFamily="18" charset="0"/>
              </a:rPr>
              <a:t/>
            </a:r>
            <a:br>
              <a:rPr lang="en-US" sz="2000" dirty="0">
                <a:latin typeface="Times New Roman" pitchFamily="18" charset="0"/>
                <a:cs typeface="Times New Roman" pitchFamily="18" charset="0"/>
              </a:rPr>
            </a:br>
            <a:r>
              <a:rPr lang="en-US" sz="2000" b="1" dirty="0">
                <a:latin typeface="Times New Roman" pitchFamily="18" charset="0"/>
                <a:cs typeface="Times New Roman" pitchFamily="18" charset="0"/>
              </a:rPr>
              <a:t>Verbs</a:t>
            </a:r>
            <a:r>
              <a:rPr lang="en-US" sz="1400" dirty="0"/>
              <a:t/>
            </a:r>
            <a:br>
              <a:rPr lang="en-US" sz="1400" dirty="0"/>
            </a:b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Plural: -s, -</a:t>
            </a:r>
            <a:r>
              <a:rPr lang="en-US" sz="1800" dirty="0" err="1">
                <a:latin typeface="Times New Roman" pitchFamily="18" charset="0"/>
                <a:cs typeface="Times New Roman" pitchFamily="18" charset="0"/>
              </a:rPr>
              <a:t>es</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cats, toys, benches</a:t>
            </a:r>
            <a:br>
              <a:rPr lang="en-US" sz="1800" dirty="0">
                <a:latin typeface="Times New Roman" pitchFamily="18" charset="0"/>
                <a:cs typeface="Times New Roman" pitchFamily="18" charset="0"/>
              </a:rPr>
            </a:b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Comparative: -</a:t>
            </a:r>
            <a:r>
              <a:rPr lang="en-US" sz="1800" dirty="0" err="1">
                <a:latin typeface="Times New Roman" pitchFamily="18" charset="0"/>
                <a:cs typeface="Times New Roman" pitchFamily="18" charset="0"/>
              </a:rPr>
              <a:t>er</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bigger, greater, taller</a:t>
            </a:r>
            <a:br>
              <a:rPr lang="en-US" sz="1800" dirty="0">
                <a:latin typeface="Times New Roman" pitchFamily="18" charset="0"/>
                <a:cs typeface="Times New Roman" pitchFamily="18" charset="0"/>
              </a:rPr>
            </a:b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Simple Present Tense-</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When subject is 3</a:t>
            </a:r>
            <a:r>
              <a:rPr lang="en-US" sz="1800" baseline="30000" dirty="0">
                <a:latin typeface="Times New Roman" pitchFamily="18" charset="0"/>
                <a:cs typeface="Times New Roman" pitchFamily="18" charset="0"/>
              </a:rPr>
              <a:t>rd</a:t>
            </a:r>
            <a:r>
              <a:rPr lang="en-US" sz="1800" dirty="0">
                <a:latin typeface="Times New Roman" pitchFamily="18" charset="0"/>
                <a:cs typeface="Times New Roman" pitchFamily="18" charset="0"/>
              </a:rPr>
              <a:t> person singular: -s, -</a:t>
            </a:r>
            <a:r>
              <a:rPr lang="en-US" sz="1800" dirty="0" err="1">
                <a:latin typeface="Times New Roman" pitchFamily="18" charset="0"/>
                <a:cs typeface="Times New Roman" pitchFamily="18" charset="0"/>
              </a:rPr>
              <a:t>es</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plays, goes</a:t>
            </a:r>
            <a:br>
              <a:rPr lang="en-US" sz="1800" dirty="0">
                <a:latin typeface="Times New Roman" pitchFamily="18" charset="0"/>
                <a:cs typeface="Times New Roman" pitchFamily="18" charset="0"/>
              </a:rPr>
            </a:b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Possessive: - ‘s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sister’s, father’s</a:t>
            </a:r>
            <a:br>
              <a:rPr lang="en-US" sz="1800" dirty="0">
                <a:latin typeface="Times New Roman" pitchFamily="18" charset="0"/>
                <a:cs typeface="Times New Roman" pitchFamily="18" charset="0"/>
              </a:rPr>
            </a:b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Superlative: -</a:t>
            </a:r>
            <a:r>
              <a:rPr lang="en-US" sz="1800" dirty="0" err="1">
                <a:latin typeface="Times New Roman" pitchFamily="18" charset="0"/>
                <a:cs typeface="Times New Roman" pitchFamily="18" charset="0"/>
              </a:rPr>
              <a:t>est</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smallest, fastest</a:t>
            </a:r>
            <a:br>
              <a:rPr lang="en-US" sz="1800" dirty="0">
                <a:latin typeface="Times New Roman" pitchFamily="18" charset="0"/>
                <a:cs typeface="Times New Roman" pitchFamily="18" charset="0"/>
              </a:rPr>
            </a:b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Past Tense: -</a:t>
            </a:r>
            <a:r>
              <a:rPr lang="en-US" sz="1800" dirty="0" err="1">
                <a:latin typeface="Times New Roman" pitchFamily="18" charset="0"/>
                <a:cs typeface="Times New Roman" pitchFamily="18" charset="0"/>
              </a:rPr>
              <a:t>ed</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played, worked</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 </a:t>
            </a:r>
            <a:br>
              <a:rPr lang="en-US" sz="1800" dirty="0">
                <a:latin typeface="Times New Roman" pitchFamily="18" charset="0"/>
                <a:cs typeface="Times New Roman" pitchFamily="18" charset="0"/>
              </a:rPr>
            </a:br>
            <a:r>
              <a:rPr lang="en-US" sz="1800" dirty="0" err="1">
                <a:latin typeface="Times New Roman" pitchFamily="18" charset="0"/>
                <a:cs typeface="Times New Roman" pitchFamily="18" charset="0"/>
              </a:rPr>
              <a:t>i</a:t>
            </a:r>
            <a:r>
              <a:rPr lang="en-US" sz="1800" dirty="0">
                <a:latin typeface="Times New Roman" pitchFamily="18" charset="0"/>
                <a:cs typeface="Times New Roman" pitchFamily="18" charset="0"/>
              </a:rPr>
              <a:t>) Present participle: -</a:t>
            </a:r>
            <a:r>
              <a:rPr lang="en-US" sz="1800" dirty="0" err="1">
                <a:latin typeface="Times New Roman" pitchFamily="18" charset="0"/>
                <a:cs typeface="Times New Roman" pitchFamily="18" charset="0"/>
              </a:rPr>
              <a:t>ing</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writing, working</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ii) Past participle: -en</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e.g. written, given</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19800"/>
          </a:xfrm>
        </p:spPr>
        <p:txBody>
          <a:bodyPr>
            <a:normAutofit fontScale="90000"/>
          </a:bodyPr>
          <a:lstStyle/>
          <a:p>
            <a:r>
              <a:rPr lang="en-US" sz="4000" b="1" dirty="0"/>
              <a:t>Allomorphs</a:t>
            </a:r>
            <a:r>
              <a:rPr lang="en-US" sz="4000" dirty="0"/>
              <a:t/>
            </a:r>
            <a:br>
              <a:rPr lang="en-US" sz="4000" dirty="0"/>
            </a:br>
            <a:r>
              <a:rPr lang="en-US" sz="4000" dirty="0"/>
              <a:t>   “Any phonetic shape or representation of a phoneme is morph”.</a:t>
            </a:r>
            <a:br>
              <a:rPr lang="en-US" sz="4000" dirty="0"/>
            </a:br>
            <a:r>
              <a:rPr lang="en-US" sz="4000" dirty="0"/>
              <a:t>-</a:t>
            </a:r>
            <a:r>
              <a:rPr lang="en-US" sz="4000" dirty="0" err="1"/>
              <a:t>Hockett</a:t>
            </a:r>
            <a:r>
              <a:rPr lang="en-US" sz="4000" dirty="0"/>
              <a:t/>
            </a:r>
            <a:br>
              <a:rPr lang="en-US" sz="4000" dirty="0"/>
            </a:br>
            <a:r>
              <a:rPr lang="en-US" sz="4000" dirty="0"/>
              <a:t>       An allomorph is a variant phonetic form of a morpheme, or, a unit of meaning that varies in sound and spelling without changing the meaning. The term allomorph describes the realization of phonological variations for a specific.</a:t>
            </a:r>
            <a:r>
              <a:rPr lang="en-US" dirty="0"/>
              <a:t/>
            </a:r>
            <a:br>
              <a:rPr lang="en-US" dirty="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914400"/>
            <a:ext cx="8610600" cy="5562600"/>
          </a:xfrm>
        </p:spPr>
        <p:txBody>
          <a:bodyPr>
            <a:noAutofit/>
          </a:bodyPr>
          <a:lstStyle/>
          <a:p>
            <a:pPr marL="514350" indent="-514350">
              <a:buFont typeface="+mj-lt"/>
              <a:buAutoNum type="arabicPeriod"/>
            </a:pPr>
            <a:r>
              <a:rPr lang="en-US" sz="3200" dirty="0"/>
              <a:t>In linguistics, morphology is the study of words, how they are formed, and their relationship to other words in the same </a:t>
            </a:r>
            <a:r>
              <a:rPr lang="en-US" sz="3200" dirty="0" smtClean="0"/>
              <a:t>language.</a:t>
            </a:r>
            <a:br>
              <a:rPr lang="en-US" sz="3200" dirty="0" smtClean="0"/>
            </a:br>
            <a:r>
              <a:rPr lang="en-US" sz="3200" dirty="0" smtClean="0"/>
              <a:t>2. It </a:t>
            </a:r>
            <a:r>
              <a:rPr lang="en-US" sz="3200" dirty="0"/>
              <a:t>analyzes the structure of words and parts of words, such as stems, root words, prefixes, and suffixes. </a:t>
            </a:r>
            <a:r>
              <a:rPr lang="en-US" sz="3200" dirty="0" smtClean="0"/>
              <a:t/>
            </a:r>
            <a:br>
              <a:rPr lang="en-US" sz="3200" dirty="0" smtClean="0"/>
            </a:br>
            <a:r>
              <a:rPr lang="en-US" sz="3200" dirty="0" smtClean="0"/>
              <a:t>     3. Morphology </a:t>
            </a:r>
            <a:r>
              <a:rPr lang="en-US" sz="3200" dirty="0"/>
              <a:t>study enriches the knowledge of vocabulary. It is useful to understand the process of various word formations.</a:t>
            </a:r>
            <a:br>
              <a:rPr lang="en-US" sz="3200" dirty="0"/>
            </a:br>
            <a:endParaRPr lang="en-US" sz="3200" dirty="0"/>
          </a:p>
        </p:txBody>
      </p:sp>
      <p:sp>
        <p:nvSpPr>
          <p:cNvPr id="3" name="Subtitle 2"/>
          <p:cNvSpPr>
            <a:spLocks noGrp="1"/>
          </p:cNvSpPr>
          <p:nvPr>
            <p:ph type="subTitle" idx="1"/>
          </p:nvPr>
        </p:nvSpPr>
        <p:spPr>
          <a:xfrm>
            <a:off x="1447800" y="6019800"/>
            <a:ext cx="6400800" cy="228600"/>
          </a:xfrm>
        </p:spPr>
        <p:txBody>
          <a:bodyPr>
            <a:normAutofit fontScale="32500" lnSpcReduction="20000"/>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83162"/>
          </a:xfrm>
        </p:spPr>
        <p:txBody>
          <a:bodyPr>
            <a:normAutofit/>
          </a:bodyPr>
          <a:lstStyle/>
          <a:p>
            <a:pPr lvl="2"/>
            <a:r>
              <a:rPr lang="en-US" sz="3200" b="1" dirty="0">
                <a:latin typeface="Times New Roman" pitchFamily="18" charset="0"/>
                <a:cs typeface="Times New Roman" pitchFamily="18" charset="0"/>
              </a:rPr>
              <a:t>Morpheme</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1. Morphemes </a:t>
            </a:r>
            <a:r>
              <a:rPr lang="en-US" sz="3200" dirty="0">
                <a:latin typeface="Times New Roman" pitchFamily="18" charset="0"/>
                <a:cs typeface="Times New Roman" pitchFamily="18" charset="0"/>
              </a:rPr>
              <a:t>are minimum meaningful elements. These are regular combination of phonemes.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2. A </a:t>
            </a:r>
            <a:r>
              <a:rPr lang="en-US" sz="3200" dirty="0">
                <a:latin typeface="Times New Roman" pitchFamily="18" charset="0"/>
                <a:cs typeface="Times New Roman" pitchFamily="18" charset="0"/>
              </a:rPr>
              <a:t>morpheme is a minimal grammatical system of a language. Morphemes are the distinct grammatical units which form words. </a:t>
            </a:r>
            <a:r>
              <a:rPr lang="en-US" sz="3200" dirty="0" smtClean="0">
                <a:latin typeface="Times New Roman" pitchFamily="18" charset="0"/>
                <a:cs typeface="Times New Roman" pitchFamily="18" charset="0"/>
              </a:rPr>
              <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3. A </a:t>
            </a:r>
            <a:r>
              <a:rPr lang="en-US" sz="3200" dirty="0">
                <a:latin typeface="Times New Roman" pitchFamily="18" charset="0"/>
                <a:cs typeface="Times New Roman" pitchFamily="18" charset="0"/>
              </a:rPr>
              <a:t>morpheme is a distinct linguistic form which is not divisible or analyzable into its constituents or smaller forms/units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372600" cy="7467600"/>
          </a:xfrm>
        </p:spPr>
        <p:txBody>
          <a:bodyPr>
            <a:normAutofit/>
          </a:bodyPr>
          <a:lstStyle/>
          <a:p>
            <a:r>
              <a:rPr lang="en-US" sz="2000" b="1" dirty="0"/>
              <a:t>Types of Morpheme:</a:t>
            </a:r>
            <a:r>
              <a:rPr lang="en-US" sz="2000" dirty="0"/>
              <a:t/>
            </a:r>
            <a:br>
              <a:rPr lang="en-US" sz="2000" dirty="0"/>
            </a:br>
            <a:r>
              <a:rPr lang="en-US" sz="2000" b="1" dirty="0"/>
              <a:t>                    Morphemes</a:t>
            </a:r>
            <a:r>
              <a:rPr lang="en-US" sz="2000" dirty="0"/>
              <a:t/>
            </a:r>
            <a:br>
              <a:rPr lang="en-US" sz="2000" dirty="0"/>
            </a:br>
            <a:r>
              <a:rPr lang="en-US" sz="2000" b="1" dirty="0"/>
              <a:t>			</a:t>
            </a:r>
            <a:r>
              <a:rPr lang="en-US" sz="2000" dirty="0"/>
              <a:t/>
            </a:r>
            <a:br>
              <a:rPr lang="en-US" sz="2000" dirty="0"/>
            </a:br>
            <a:r>
              <a:rPr lang="en-US" sz="2000" dirty="0"/>
              <a:t> </a:t>
            </a:r>
            <a:br>
              <a:rPr lang="en-US" sz="2000" dirty="0"/>
            </a:br>
            <a:r>
              <a:rPr lang="en-US" sz="2000" dirty="0"/>
              <a:t> </a:t>
            </a:r>
            <a:br>
              <a:rPr lang="en-US" sz="2000" dirty="0"/>
            </a:br>
            <a:r>
              <a:rPr lang="en-US" sz="1600" dirty="0"/>
              <a:t>Free Morphemes                      Bound Morphemes</a:t>
            </a:r>
            <a:br>
              <a:rPr lang="en-US" sz="1600" dirty="0"/>
            </a:br>
            <a:r>
              <a:rPr lang="en-US" sz="1600" b="1" dirty="0"/>
              <a:t> </a:t>
            </a:r>
            <a:r>
              <a:rPr lang="en-US" sz="1600" dirty="0"/>
              <a:t/>
            </a:r>
            <a:br>
              <a:rPr lang="en-US" sz="1600" dirty="0"/>
            </a:br>
            <a:r>
              <a:rPr lang="en-US" sz="1600" b="1" dirty="0"/>
              <a:t> </a:t>
            </a:r>
            <a:r>
              <a:rPr lang="en-US" sz="1600" dirty="0"/>
              <a:t/>
            </a:r>
            <a:br>
              <a:rPr lang="en-US" sz="1600" dirty="0"/>
            </a:br>
            <a:r>
              <a:rPr lang="en-US" sz="1600" b="1" dirty="0"/>
              <a:t> </a:t>
            </a:r>
            <a:r>
              <a:rPr lang="en-US" sz="1600" dirty="0"/>
              <a:t/>
            </a:r>
            <a:br>
              <a:rPr lang="en-US" sz="1600" dirty="0"/>
            </a:br>
            <a:r>
              <a:rPr lang="en-US" sz="1600" dirty="0" smtClean="0"/>
              <a:t/>
            </a:r>
            <a:br>
              <a:rPr lang="en-US" sz="1600" dirty="0" smtClean="0"/>
            </a:br>
            <a:r>
              <a:rPr lang="en-US" sz="1600" dirty="0"/>
              <a:t>         </a:t>
            </a:r>
            <a:r>
              <a:rPr lang="en-US" sz="1600" dirty="0" smtClean="0"/>
              <a:t>                      </a:t>
            </a:r>
            <a:r>
              <a:rPr lang="en-US" sz="1600" dirty="0"/>
              <a:t>Prefix                              </a:t>
            </a:r>
            <a:r>
              <a:rPr lang="en-US" sz="1600" dirty="0" smtClean="0"/>
              <a:t>                        Suffix</a:t>
            </a:r>
            <a:br>
              <a:rPr lang="en-US" sz="1600" dirty="0" smtClean="0"/>
            </a:br>
            <a:r>
              <a:rPr lang="en-US" sz="1600" dirty="0" smtClean="0"/>
              <a:t> Derivational              </a:t>
            </a:r>
            <a:r>
              <a:rPr lang="en-US" sz="1600" dirty="0"/>
              <a:t>Infix</a:t>
            </a:r>
            <a:br>
              <a:rPr lang="en-US" sz="1600" dirty="0"/>
            </a:br>
            <a:r>
              <a:rPr lang="en-US" sz="1600" b="1" dirty="0"/>
              <a:t> </a:t>
            </a:r>
            <a:r>
              <a:rPr lang="en-US" sz="1600" dirty="0"/>
              <a:t/>
            </a:r>
            <a:br>
              <a:rPr lang="en-US" sz="1600" dirty="0"/>
            </a:br>
            <a:r>
              <a:rPr lang="en-US" sz="1600" dirty="0"/>
              <a:t>                                                                                             Inflectional</a:t>
            </a:r>
            <a:br>
              <a:rPr lang="en-US" sz="1600" dirty="0"/>
            </a:br>
            <a:r>
              <a:rPr lang="en-US" sz="1600" dirty="0"/>
              <a:t> Class changing            Class Maintaining</a:t>
            </a:r>
            <a:br>
              <a:rPr lang="en-US" sz="1600" dirty="0"/>
            </a:br>
            <a:r>
              <a:rPr lang="en-US" sz="1600" dirty="0"/>
              <a:t>                                                                  </a:t>
            </a:r>
            <a:r>
              <a:rPr lang="en-US" sz="1600" dirty="0" smtClean="0"/>
              <a:t>                                                                                   Derivational</a:t>
            </a:r>
            <a:r>
              <a:rPr lang="en-US" sz="1600" dirty="0"/>
              <a:t/>
            </a:r>
            <a:br>
              <a:rPr lang="en-US" sz="1600" dirty="0"/>
            </a:br>
            <a:r>
              <a:rPr lang="en-US" sz="1600" dirty="0"/>
              <a:t> </a:t>
            </a:r>
            <a:br>
              <a:rPr lang="en-US" sz="1600" dirty="0"/>
            </a:br>
            <a:r>
              <a:rPr lang="en-US" sz="1600" dirty="0"/>
              <a:t>                                         </a:t>
            </a:r>
            <a:r>
              <a:rPr lang="en-US" sz="1600" dirty="0" smtClean="0"/>
              <a:t>                                                                          </a:t>
            </a:r>
            <a:r>
              <a:rPr lang="en-US" sz="1600" dirty="0"/>
              <a:t>Class changing                 Class Maintaining</a:t>
            </a:r>
          </a:p>
        </p:txBody>
      </p:sp>
      <p:cxnSp>
        <p:nvCxnSpPr>
          <p:cNvPr id="4" name="Straight Connector 3"/>
          <p:cNvCxnSpPr/>
          <p:nvPr/>
        </p:nvCxnSpPr>
        <p:spPr>
          <a:xfrm rot="10800000" flipV="1">
            <a:off x="3657600" y="2362200"/>
            <a:ext cx="11430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4800600" y="2362200"/>
            <a:ext cx="106680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flipV="1">
            <a:off x="3962400" y="3505200"/>
            <a:ext cx="11430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5905500" y="3619500"/>
            <a:ext cx="9144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5067300" y="3924300"/>
            <a:ext cx="990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848100" y="4686300"/>
            <a:ext cx="7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3467100" y="49911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810000" y="4876800"/>
            <a:ext cx="1219200" cy="609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6400800" y="4953000"/>
            <a:ext cx="5334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705600" y="4724400"/>
            <a:ext cx="12192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0800000" flipV="1">
            <a:off x="6629400" y="5867400"/>
            <a:ext cx="1143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7772400" y="5867400"/>
            <a:ext cx="457200" cy="2286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6248400"/>
          </a:xfrm>
        </p:spPr>
        <p:txBody>
          <a:bodyPr>
            <a:normAutofit fontScale="90000"/>
          </a:bodyPr>
          <a:lstStyle/>
          <a:p>
            <a:r>
              <a:rPr lang="en-US" b="1" dirty="0"/>
              <a:t>Free Morpheme: </a:t>
            </a:r>
            <a:r>
              <a:rPr lang="en-US" dirty="0"/>
              <a:t>Free morphemes are those morphemes that occurs alone as independent words. For e. g. dog, film, run, front etc. Free morphemes can be used freely as words having their own specific meaning. They always contain and sustain their meaning wherever they occur in a sentence.</a:t>
            </a:r>
            <a:br>
              <a:rPr lang="en-US" dirty="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b="1" dirty="0"/>
              <a:t>Bound Morpheme</a:t>
            </a:r>
            <a:r>
              <a:rPr lang="en-US" dirty="0"/>
              <a:t>: </a:t>
            </a:r>
            <a:br>
              <a:rPr lang="en-US" dirty="0"/>
            </a:br>
            <a:r>
              <a:rPr lang="en-US" dirty="0"/>
              <a:t>A morpheme that doesn’t have any independent meaning and can be formed with the help of free morphemes is called a bound morpheme</a:t>
            </a:r>
            <a:r>
              <a:rPr lang="en-US" dirty="0" smtClean="0"/>
              <a:t>. Bound </a:t>
            </a:r>
            <a:r>
              <a:rPr lang="en-US" dirty="0"/>
              <a:t>morphemes are those morphemes that cannot occur as independent </a:t>
            </a:r>
            <a:r>
              <a:rPr lang="en-US" dirty="0"/>
              <a:t>words.For</a:t>
            </a:r>
            <a:r>
              <a:rPr lang="en-US" dirty="0"/>
              <a:t> example; less, </a:t>
            </a:r>
            <a:r>
              <a:rPr lang="en-US" dirty="0" err="1"/>
              <a:t>ness</a:t>
            </a:r>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pPr fontAlgn="base"/>
            <a:r>
              <a:rPr lang="en-US" b="1" dirty="0"/>
              <a:t>Roots</a:t>
            </a:r>
            <a:br>
              <a:rPr lang="en-US" b="1" dirty="0"/>
            </a:br>
            <a:r>
              <a:rPr lang="en-US" dirty="0"/>
              <a:t> The root morpheme is the remained meaningful word after the removal of affixes. They are unlimited in a language because language is open ended. Number of new words is added to the language. In a word ‘happiness’, </a:t>
            </a:r>
            <a:r>
              <a:rPr lang="en-US" b="1" dirty="0"/>
              <a:t>happy </a:t>
            </a:r>
            <a:r>
              <a:rPr lang="en-US" dirty="0"/>
              <a:t>is the root word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11762"/>
          </a:xfrm>
        </p:spPr>
        <p:txBody>
          <a:bodyPr>
            <a:normAutofit/>
          </a:bodyPr>
          <a:lstStyle/>
          <a:p>
            <a:pPr lvl="0" fontAlgn="base"/>
            <a:r>
              <a:rPr lang="en-US" b="1" dirty="0" smtClean="0"/>
              <a:t>Affixes:</a:t>
            </a:r>
            <a:r>
              <a:rPr lang="en-US" b="1" dirty="0"/>
              <a:t/>
            </a:r>
            <a:br>
              <a:rPr lang="en-US" b="1" dirty="0"/>
            </a:br>
            <a:r>
              <a:rPr lang="en-US" dirty="0" smtClean="0"/>
              <a:t>1</a:t>
            </a:r>
            <a:r>
              <a:rPr lang="en-US" b="1" dirty="0" smtClean="0"/>
              <a:t>.</a:t>
            </a:r>
            <a:r>
              <a:rPr lang="en-US" dirty="0" smtClean="0"/>
              <a:t>Prefixes</a:t>
            </a:r>
            <a:br>
              <a:rPr lang="en-US" dirty="0" smtClean="0"/>
            </a:br>
            <a:r>
              <a:rPr lang="en-US" dirty="0" smtClean="0"/>
              <a:t>2. Infixes</a:t>
            </a:r>
            <a:r>
              <a:rPr lang="en-US" dirty="0"/>
              <a:t/>
            </a:r>
            <a:br>
              <a:rPr lang="en-US" dirty="0"/>
            </a:br>
            <a:r>
              <a:rPr lang="en-US" dirty="0" smtClean="0"/>
              <a:t>3. Suffixes</a:t>
            </a:r>
            <a:r>
              <a:rPr lang="en-US" dirty="0"/>
              <a:t/>
            </a:r>
            <a:br>
              <a:rPr lang="en-US" dirty="0"/>
            </a:br>
            <a:r>
              <a:rPr lang="en-US" dirty="0"/>
              <a:t> </a:t>
            </a:r>
            <a:br>
              <a:rPr lang="en-US" dirty="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29400"/>
          </a:xfrm>
        </p:spPr>
        <p:txBody>
          <a:bodyPr>
            <a:normAutofit fontScale="90000"/>
          </a:bodyPr>
          <a:lstStyle/>
          <a:p>
            <a:pPr fontAlgn="base"/>
            <a:r>
              <a:rPr lang="en-US" b="1" dirty="0"/>
              <a:t>Prefixes</a:t>
            </a:r>
            <a:br>
              <a:rPr lang="en-US" b="1" dirty="0"/>
            </a:br>
            <a:r>
              <a:rPr lang="en-US" dirty="0"/>
              <a:t>Prefixes are kind of bound morphemes included at the beginning of different types of words. They are class changing and class maintaining. For example: in-, un-, sub- incomplete, injustice, unable, uneducated, subway etc. Prefixes are affixed before the roots. They cannot occur independently. </a:t>
            </a:r>
            <a:br>
              <a:rPr lang="en-US" dirty="0"/>
            </a:b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118</Words>
  <Application>Microsoft Office PowerPoint</Application>
  <PresentationFormat>On-screen Show (4:3)</PresentationFormat>
  <Paragraphs>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MORPHOLOGY (Study of  words)</vt:lpstr>
      <vt:lpstr>In linguistics, morphology is the study of words, how they are formed, and their relationship to other words in the same language. 2. It analyzes the structure of words and parts of words, such as stems, root words, prefixes, and suffixes.       3. Morphology study enriches the knowledge of vocabulary. It is useful to understand the process of various word formations. </vt:lpstr>
      <vt:lpstr>Morpheme 1. Morphemes are minimum meaningful elements. These are regular combination of phonemes.  2. A morpheme is a minimal grammatical system of a language. Morphemes are the distinct grammatical units which form words.  3. A morpheme is a distinct linguistic form which is not divisible or analyzable into its constituents or smaller forms/units</vt:lpstr>
      <vt:lpstr>Types of Morpheme:                     Morphemes         Free Morphemes                      Bound Morphemes                                       Prefix                                                      Suffix  Derivational              Infix                                                                                                Inflectional  Class changing            Class Maintaining                                                                                                                                                      Derivational                                                                                                                      Class changing                 Class Maintaining</vt:lpstr>
      <vt:lpstr>Free Morpheme: Free morphemes are those morphemes that occurs alone as independent words. For e. g. dog, film, run, front etc. Free morphemes can be used freely as words having their own specific meaning. They always contain and sustain their meaning wherever they occur in a sentence. </vt:lpstr>
      <vt:lpstr>Bound Morpheme:  A morpheme that doesn’t have any independent meaning and can be formed with the help of free morphemes is called a bound morpheme. Bound morphemes are those morphemes that cannot occur as independent words.For example; less, ness, </vt:lpstr>
      <vt:lpstr>Roots  The root morpheme is the remained meaningful word after the removal of affixes. They are unlimited in a language because language is open ended. Number of new words is added to the language. In a word ‘happiness’, happy is the root word</vt:lpstr>
      <vt:lpstr>Affixes: 1.Prefixes 2. Infixes 3. Suffixes   </vt:lpstr>
      <vt:lpstr>Prefixes Prefixes are kind of bound morphemes included at the beginning of different types of words. They are class changing and class maintaining. For example: in-, un-, sub- incomplete, injustice, unable, uneducated, subway etc. Prefixes are affixed before the roots. They cannot occur independently.  </vt:lpstr>
      <vt:lpstr>Infixes Infixes are those bound morphemes included within the words. They are less commonly found in English apart from one mode of analysis of plurals like- men, geese etc. </vt:lpstr>
      <vt:lpstr>Suffixes Suffixes are those bound morphemes included at the end of different types of words. Suffixes are affixed after the roots or stems. Suffixes frequently alter the word class of the base. </vt:lpstr>
      <vt:lpstr>1. Class-Maintaining Derivational Morphemes (Prefix/suffix) Class-maintaining derivational morphemes(Prefix/suffix) are usually produced a derived form of the same class as the root. They don’t change the class of the parts of speech. For example; -ship -hood, relationship, leadership, livelihood, manhood etc. </vt:lpstr>
      <vt:lpstr>2. Class-Changing Derivational Morphemes(Prefix/suffix) Class-changing derivational morphemes(Prefix/suffix)are usually produced a derived form of the other class from the root. They change the class of the parts of sppech. For example; -er, -ish, -al, teacher, boyish, national etc. </vt:lpstr>
      <vt:lpstr>1) Inflectional Suffixes: Nouns Adjectives and Adverbs Verbs i) Plural: -s, -es e.g. cats, toys, benches i) Comparative: -er e.g. bigger, greater, taller i) Simple Present Tense- When subject is 3rd person singular: -s, -es e.g. plays, goes i) Possessive: - ‘s  e.g. sister’s, father’s i) Superlative: -est e.g. smallest, fastest i) Past Tense: -ed e.g. played, worked     i) Present participle: -ing e.g. writing, working ii) Past participle: -en e.g. written, given </vt:lpstr>
      <vt:lpstr>Allomorphs    “Any phonetic shape or representation of a phoneme is morph”. -Hockett        An allomorph is a variant phonetic form of a morpheme, or, a unit of meaning that varies in sound and spelling without changing the meaning. The term allomorph describes the realization of phonological variations for a specific. </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MORPHOLOGY (Study of  words)</dc:title>
  <dc:creator>server</dc:creator>
  <cp:lastModifiedBy>server</cp:lastModifiedBy>
  <cp:revision>5</cp:revision>
  <dcterms:created xsi:type="dcterms:W3CDTF">2021-04-09T05:52:25Z</dcterms:created>
  <dcterms:modified xsi:type="dcterms:W3CDTF">2021-04-09T06:33:27Z</dcterms:modified>
</cp:coreProperties>
</file>